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23"/>
  </p:notesMasterIdLst>
  <p:handoutMasterIdLst>
    <p:handoutMasterId r:id="rId24"/>
  </p:handoutMasterIdLst>
  <p:sldIdLst>
    <p:sldId id="277" r:id="rId2"/>
    <p:sldId id="286" r:id="rId3"/>
    <p:sldId id="288" r:id="rId4"/>
    <p:sldId id="287" r:id="rId5"/>
    <p:sldId id="282" r:id="rId6"/>
    <p:sldId id="291" r:id="rId7"/>
    <p:sldId id="292" r:id="rId8"/>
    <p:sldId id="294" r:id="rId9"/>
    <p:sldId id="290" r:id="rId10"/>
    <p:sldId id="278" r:id="rId11"/>
    <p:sldId id="304" r:id="rId12"/>
    <p:sldId id="299" r:id="rId13"/>
    <p:sldId id="303" r:id="rId14"/>
    <p:sldId id="302" r:id="rId15"/>
    <p:sldId id="289" r:id="rId16"/>
    <p:sldId id="279" r:id="rId17"/>
    <p:sldId id="283" r:id="rId18"/>
    <p:sldId id="284" r:id="rId19"/>
    <p:sldId id="298" r:id="rId20"/>
    <p:sldId id="271" r:id="rId21"/>
    <p:sldId id="300" r:id="rId22"/>
  </p:sldIdLst>
  <p:sldSz cx="27432000" cy="6858000"/>
  <p:notesSz cx="9283700" cy="6997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D68C8A"/>
    <a:srgbClr val="B96919"/>
    <a:srgbClr val="313133"/>
    <a:srgbClr val="F96A1B"/>
    <a:srgbClr val="7E0000"/>
    <a:srgbClr val="303030"/>
    <a:srgbClr val="FF9900"/>
    <a:srgbClr val="033783"/>
    <a:srgbClr val="248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4364" autoAdjust="0"/>
    <p:restoredTop sz="98485" autoAdjust="0"/>
  </p:normalViewPr>
  <p:slideViewPr>
    <p:cSldViewPr>
      <p:cViewPr varScale="1">
        <p:scale>
          <a:sx n="39" d="100"/>
          <a:sy n="39" d="100"/>
        </p:scale>
        <p:origin x="-150" y="-1566"/>
      </p:cViewPr>
      <p:guideLst>
        <p:guide orient="horz" pos="2160"/>
        <p:guide pos="864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580397275064099"/>
          <c:y val="4.5288009992770099E-2"/>
          <c:w val="0.79116296527065599"/>
          <c:h val="0.7286625034407160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Sheet1!$L$34</c:f>
              <c:strCache>
                <c:ptCount val="1"/>
                <c:pt idx="0">
                  <c:v>Existing Brick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9497743393905701E-2"/>
                  <c:y val="-9.29870213547989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22831353073209E-2"/>
                  <c:y val="-9.29870213547989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Sheet1!$M$33:$N$33</c:f>
              <c:strCache>
                <c:ptCount val="2"/>
                <c:pt idx="0">
                  <c:v>Heat Loss (Winter)</c:v>
                </c:pt>
                <c:pt idx="1">
                  <c:v>Heat Gain (Summer)</c:v>
                </c:pt>
              </c:strCache>
            </c:strRef>
          </c:cat>
          <c:val>
            <c:numRef>
              <c:f>Sheet1!$M$34:$N$34</c:f>
              <c:numCache>
                <c:formatCode>_(* #,##0_);_(* \(#,##0\);_(* "-"_);_(@_)</c:formatCode>
                <c:ptCount val="2"/>
                <c:pt idx="0">
                  <c:v>48343.878480000007</c:v>
                </c:pt>
                <c:pt idx="1">
                  <c:v>20318.44168</c:v>
                </c:pt>
              </c:numCache>
            </c:numRef>
          </c:val>
        </c:ser>
        <c:ser>
          <c:idx val="1"/>
          <c:order val="1"/>
          <c:tx>
            <c:strRef>
              <c:f>Sheet1!$L$35</c:f>
              <c:strCache>
                <c:ptCount val="1"/>
                <c:pt idx="0">
                  <c:v>Precast Wall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3325788649725303E-2"/>
                  <c:y val="-9.29870213547989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7265167407208E-2"/>
                  <c:y val="-5.21961000831553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Sheet1!$M$33:$N$33</c:f>
              <c:strCache>
                <c:ptCount val="2"/>
                <c:pt idx="0">
                  <c:v>Heat Loss (Winter)</c:v>
                </c:pt>
                <c:pt idx="1">
                  <c:v>Heat Gain (Summer)</c:v>
                </c:pt>
              </c:strCache>
            </c:strRef>
          </c:cat>
          <c:val>
            <c:numRef>
              <c:f>Sheet1!$M$35:$N$35</c:f>
              <c:numCache>
                <c:formatCode>_(* #,##0_);_(* \(#,##0\);_(* "-"_);_(@_)</c:formatCode>
                <c:ptCount val="2"/>
                <c:pt idx="0">
                  <c:v>38789.846252402313</c:v>
                </c:pt>
                <c:pt idx="1">
                  <c:v>16302.978859705319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5151872"/>
        <c:axId val="35153408"/>
        <c:axId val="0"/>
      </c:bar3DChart>
      <c:catAx>
        <c:axId val="35151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35153408"/>
        <c:crosses val="autoZero"/>
        <c:auto val="1"/>
        <c:lblAlgn val="ctr"/>
        <c:lblOffset val="100"/>
        <c:noMultiLvlLbl val="0"/>
      </c:catAx>
      <c:valAx>
        <c:axId val="351534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 dirty="0"/>
                  <a:t>BTU/</a:t>
                </a:r>
                <a:r>
                  <a:rPr lang="en-US" sz="1200" dirty="0" err="1"/>
                  <a:t>hr</a:t>
                </a:r>
                <a:endParaRPr lang="en-US" sz="1200" dirty="0"/>
              </a:p>
            </c:rich>
          </c:tx>
          <c:layout>
            <c:manualLayout>
              <c:xMode val="edge"/>
              <c:yMode val="edge"/>
              <c:x val="1.8758075207077E-2"/>
              <c:y val="0.39464953840609601"/>
            </c:manualLayout>
          </c:layout>
          <c:overlay val="0"/>
        </c:title>
        <c:numFmt formatCode="_(* #,##0_);_(* \(#,##0\);_(* &quot;-&quot;_);_(@_)" sourceLinked="1"/>
        <c:majorTickMark val="out"/>
        <c:minorTickMark val="none"/>
        <c:tickLblPos val="nextTo"/>
        <c:crossAx val="3515187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Sheet1!$L$37</c:f>
              <c:strCache>
                <c:ptCount val="1"/>
                <c:pt idx="0">
                  <c:v>Existing Brick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9497743393905701E-2"/>
                  <c:y val="-9.29870213547989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22831353073209E-2"/>
                  <c:y val="-9.29870213547989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Sheet1!$N$36:$O$36</c:f>
              <c:strCache>
                <c:ptCount val="2"/>
                <c:pt idx="0">
                  <c:v>Annual Heating Cost</c:v>
                </c:pt>
                <c:pt idx="1">
                  <c:v>Annual Cooling Cost</c:v>
                </c:pt>
              </c:strCache>
            </c:strRef>
          </c:cat>
          <c:val>
            <c:numRef>
              <c:f>Sheet1!$N$37:$O$37</c:f>
              <c:numCache>
                <c:formatCode>"$"#,##0</c:formatCode>
                <c:ptCount val="2"/>
                <c:pt idx="0">
                  <c:v>1617</c:v>
                </c:pt>
                <c:pt idx="1">
                  <c:v>398</c:v>
                </c:pt>
              </c:numCache>
            </c:numRef>
          </c:val>
        </c:ser>
        <c:ser>
          <c:idx val="1"/>
          <c:order val="1"/>
          <c:tx>
            <c:strRef>
              <c:f>Sheet1!$L$38</c:f>
              <c:strCache>
                <c:ptCount val="1"/>
                <c:pt idx="0">
                  <c:v>Precast Wall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3325788649725303E-2"/>
                  <c:y val="-9.29870213547989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5068527220735898E-2"/>
                  <c:y val="-9.29870213547989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Sheet1!$N$36:$O$36</c:f>
              <c:strCache>
                <c:ptCount val="2"/>
                <c:pt idx="0">
                  <c:v>Annual Heating Cost</c:v>
                </c:pt>
                <c:pt idx="1">
                  <c:v>Annual Cooling Cost</c:v>
                </c:pt>
              </c:strCache>
            </c:strRef>
          </c:cat>
          <c:val>
            <c:numRef>
              <c:f>Sheet1!$N$38:$O$38</c:f>
              <c:numCache>
                <c:formatCode>"$"#,##0</c:formatCode>
                <c:ptCount val="2"/>
                <c:pt idx="0">
                  <c:v>1297</c:v>
                </c:pt>
                <c:pt idx="1">
                  <c:v>319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6124544"/>
        <c:axId val="36126080"/>
        <c:axId val="0"/>
      </c:bar3DChart>
      <c:catAx>
        <c:axId val="36124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36126080"/>
        <c:crosses val="autoZero"/>
        <c:auto val="1"/>
        <c:lblAlgn val="ctr"/>
        <c:lblOffset val="100"/>
        <c:noMultiLvlLbl val="0"/>
      </c:catAx>
      <c:valAx>
        <c:axId val="3612608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Cost</a:t>
                </a:r>
              </a:p>
            </c:rich>
          </c:tx>
          <c:layout>
            <c:manualLayout>
              <c:xMode val="edge"/>
              <c:yMode val="edge"/>
              <c:x val="3.5408573928259003E-2"/>
              <c:y val="0.49941132358455198"/>
            </c:manualLayout>
          </c:layout>
          <c:overlay val="0"/>
        </c:title>
        <c:numFmt formatCode="&quot;$&quot;#,##0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3612454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2937" cy="350125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58615" y="1"/>
            <a:ext cx="4022937" cy="350125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EFF6AE37-17DC-41C4-8109-7A183364310A}" type="datetimeFigureOut">
              <a:rPr lang="en-US" smtClean="0"/>
              <a:t>4/16/2014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46380"/>
            <a:ext cx="4022937" cy="350125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58615" y="6646380"/>
            <a:ext cx="4022937" cy="350125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C1BAB5EC-D01F-48C9-A773-837E658DF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87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2937" cy="349885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58615" y="0"/>
            <a:ext cx="4022937" cy="349885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CEA7041B-38B5-4015-86E0-D0010002E5A7}" type="datetimeFigureOut">
              <a:rPr lang="en-US" smtClean="0"/>
              <a:t>4/16/2014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606425" y="523875"/>
            <a:ext cx="10496550" cy="26241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4" tIns="45647" rIns="91294" bIns="4564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8370" y="3323907"/>
            <a:ext cx="7426960" cy="3148965"/>
          </a:xfrm>
          <a:prstGeom prst="rect">
            <a:avLst/>
          </a:prstGeom>
        </p:spPr>
        <p:txBody>
          <a:bodyPr vert="horz" lIns="91294" tIns="45647" rIns="91294" bIns="4564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46601"/>
            <a:ext cx="4022937" cy="349885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58615" y="6646601"/>
            <a:ext cx="4022937" cy="349885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3952260F-9147-4647-B435-607FF8A2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16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606425" y="523875"/>
            <a:ext cx="10496550" cy="2624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2260F-9147-4647-B435-607FF8A221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52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937">
              <a:defRPr/>
            </a:pPr>
            <a:endParaRPr lang="en-US" sz="9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2260F-9147-4647-B435-607FF8A221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42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937">
              <a:defRPr/>
            </a:pP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2260F-9147-4647-B435-607FF8A2215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42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937">
              <a:defRPr/>
            </a:pPr>
            <a:endParaRPr lang="en-US" sz="1000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2260F-9147-4647-B435-607FF8A2215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42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937">
              <a:defRPr/>
            </a:pP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2260F-9147-4647-B435-607FF8A2215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42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937"/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2260F-9147-4647-B435-607FF8A2215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42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937"/>
            <a:endParaRPr lang="en-US" sz="10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2260F-9147-4647-B435-607FF8A2215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428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937">
              <a:defRPr/>
            </a:pPr>
            <a:endParaRPr lang="en-US" sz="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2260F-9147-4647-B435-607FF8A2215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428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937">
              <a:defRPr/>
            </a:pPr>
            <a:endParaRPr lang="en-US" sz="1000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2260F-9147-4647-B435-607FF8A2215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428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937">
              <a:defRPr/>
            </a:pPr>
            <a:endParaRPr lang="en-US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2260F-9147-4647-B435-607FF8A2215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428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937">
              <a:defRPr/>
            </a:pPr>
            <a:endParaRPr lang="en-US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2260F-9147-4647-B435-607FF8A2215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42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2260F-9147-4647-B435-607FF8A221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42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2260F-9147-4647-B435-607FF8A2215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428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2260F-9147-4647-B435-607FF8A2215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42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2260F-9147-4647-B435-607FF8A221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42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2260F-9147-4647-B435-607FF8A221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42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2260F-9147-4647-B435-607FF8A221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42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937">
              <a:defRPr/>
            </a:pPr>
            <a:endParaRPr lang="en-US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2260F-9147-4647-B435-607FF8A221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42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2260F-9147-4647-B435-607FF8A221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42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937">
              <a:defRPr/>
            </a:pP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2260F-9147-4647-B435-607FF8A221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42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2260F-9147-4647-B435-607FF8A2215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42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031200" y="152399"/>
            <a:ext cx="59436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7200" y="153923"/>
            <a:ext cx="201168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031200" y="2052960"/>
            <a:ext cx="59436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78560E0-EC21-4093-B405-21606C9731B2}" type="datetimeFigureOut">
              <a:rPr lang="en-US" smtClean="0"/>
              <a:t>4/16/2014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B141C83-FEDF-4C93-B675-78B9FAD431C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371600" y="2052960"/>
            <a:ext cx="189738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560E0-EC21-4093-B405-21606C9731B2}" type="datetimeFigureOut">
              <a:rPr lang="en-US" smtClean="0"/>
              <a:t>4/16/2014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1C83-FEDF-4C93-B675-78B9FAD431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7200" y="147319"/>
            <a:ext cx="201168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031200" y="147319"/>
            <a:ext cx="5868138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488400" y="274639"/>
            <a:ext cx="5029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74639"/>
            <a:ext cx="18059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560E0-EC21-4093-B405-21606C9731B2}" type="datetimeFigureOut">
              <a:rPr lang="en-US" smtClean="0"/>
              <a:t>4/16/2014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B141C83-FEDF-4C93-B675-78B9FAD431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560E0-EC21-4093-B405-21606C9731B2}" type="datetimeFigureOut">
              <a:rPr lang="en-US" smtClean="0"/>
              <a:t>4/16/2014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1C83-FEDF-4C93-B675-78B9FAD431C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031200" y="152399"/>
            <a:ext cx="59436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7200" y="153923"/>
            <a:ext cx="201168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88399" y="2892277"/>
            <a:ext cx="4800603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78560E0-EC21-4093-B405-21606C9731B2}" type="datetimeFigureOut">
              <a:rPr lang="en-US" smtClean="0"/>
              <a:t>4/16/2014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B141C83-FEDF-4C93-B675-78B9FAD431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143000" y="2892277"/>
            <a:ext cx="189738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719072"/>
            <a:ext cx="12115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944600" y="1719072"/>
            <a:ext cx="12115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560E0-EC21-4093-B405-21606C9731B2}" type="datetimeFigureOut">
              <a:rPr lang="en-US" smtClean="0"/>
              <a:t>4/16/2014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1C83-FEDF-4C93-B675-78B9FAD431C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722438"/>
            <a:ext cx="12120564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2438400"/>
            <a:ext cx="12120564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935077" y="1722438"/>
            <a:ext cx="1212532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935077" y="2438400"/>
            <a:ext cx="1212532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560E0-EC21-4093-B405-21606C9731B2}" type="datetimeFigureOut">
              <a:rPr lang="en-US" smtClean="0"/>
              <a:t>4/16/2014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1C83-FEDF-4C93-B675-78B9FAD431C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560E0-EC21-4093-B405-21606C9731B2}" type="datetimeFigureOut">
              <a:rPr lang="en-US" smtClean="0"/>
              <a:t>4/16/2014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1C83-FEDF-4C93-B675-78B9FAD431C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150919"/>
            <a:ext cx="26495406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560E0-EC21-4093-B405-21606C9731B2}" type="datetimeFigureOut">
              <a:rPr lang="en-US" smtClean="0"/>
              <a:t>4/16/2014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1C83-FEDF-4C93-B675-78B9FAD431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031200" y="150876"/>
            <a:ext cx="59436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457200" y="152400"/>
            <a:ext cx="201168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304800"/>
            <a:ext cx="17602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79256" y="2130552"/>
            <a:ext cx="5020056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560E0-EC21-4093-B405-21606C9731B2}" type="datetimeFigureOut">
              <a:rPr lang="en-US" smtClean="0"/>
              <a:t>4/16/2014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B141C83-FEDF-4C93-B675-78B9FAD431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1479256" y="457200"/>
            <a:ext cx="502698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21031200" y="150876"/>
            <a:ext cx="59436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52400"/>
            <a:ext cx="201168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88400" y="2133600"/>
            <a:ext cx="50292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560E0-EC21-4093-B405-21606C9731B2}" type="datetimeFigureOut">
              <a:rPr lang="en-US" smtClean="0"/>
              <a:t>4/16/2014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1C83-FEDF-4C93-B675-78B9FAD431C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1488400" y="460248"/>
            <a:ext cx="50292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1634971"/>
            <a:ext cx="26495406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7199" y="152400"/>
            <a:ext cx="26442141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355847"/>
            <a:ext cx="2514378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2999" y="1719071"/>
            <a:ext cx="25223679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2664" y="6356350"/>
            <a:ext cx="6400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178560E0-EC21-4093-B405-21606C9731B2}" type="datetimeFigureOut">
              <a:rPr lang="en-US" smtClean="0"/>
              <a:t>4/16/2014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0" y="6356350"/>
            <a:ext cx="10058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704040" y="6355080"/>
            <a:ext cx="1748898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2B141C83-FEDF-4C93-B675-78B9FAD431C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4.jpeg"/><Relationship Id="rId7" Type="http://schemas.openxmlformats.org/officeDocument/2006/relationships/image" Target="../media/image3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6.png"/><Relationship Id="rId10" Type="http://schemas.openxmlformats.org/officeDocument/2006/relationships/image" Target="../media/image40.jpeg"/><Relationship Id="rId4" Type="http://schemas.openxmlformats.org/officeDocument/2006/relationships/image" Target="../media/image5.png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6.wdp"/><Relationship Id="rId3" Type="http://schemas.openxmlformats.org/officeDocument/2006/relationships/image" Target="../media/image4.jpeg"/><Relationship Id="rId7" Type="http://schemas.microsoft.com/office/2007/relationships/hdphoto" Target="../media/hdphoto3.wdp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microsoft.com/office/2007/relationships/hdphoto" Target="../media/hdphoto5.wdp"/><Relationship Id="rId5" Type="http://schemas.openxmlformats.org/officeDocument/2006/relationships/image" Target="../media/image6.png"/><Relationship Id="rId10" Type="http://schemas.openxmlformats.org/officeDocument/2006/relationships/image" Target="../media/image44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.jpeg"/><Relationship Id="rId7" Type="http://schemas.openxmlformats.org/officeDocument/2006/relationships/image" Target="../media/image48.pn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chart" Target="../charts/chart2.xml"/><Relationship Id="rId5" Type="http://schemas.openxmlformats.org/officeDocument/2006/relationships/image" Target="../media/image6.png"/><Relationship Id="rId10" Type="http://schemas.openxmlformats.org/officeDocument/2006/relationships/chart" Target="../charts/chart1.xml"/><Relationship Id="rId4" Type="http://schemas.openxmlformats.org/officeDocument/2006/relationships/image" Target="../media/image5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.jpeg"/><Relationship Id="rId7" Type="http://schemas.microsoft.com/office/2007/relationships/hdphoto" Target="../media/hdphoto7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6.png"/><Relationship Id="rId10" Type="http://schemas.openxmlformats.org/officeDocument/2006/relationships/image" Target="../media/image55.png"/><Relationship Id="rId4" Type="http://schemas.openxmlformats.org/officeDocument/2006/relationships/image" Target="../media/image5.png"/><Relationship Id="rId9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58.jpeg"/><Relationship Id="rId4" Type="http://schemas.openxmlformats.org/officeDocument/2006/relationships/image" Target="../media/image5.png"/><Relationship Id="rId9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jpe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27.png"/><Relationship Id="rId10" Type="http://schemas.openxmlformats.org/officeDocument/2006/relationships/image" Target="../media/image23.jpeg"/><Relationship Id="rId4" Type="http://schemas.openxmlformats.org/officeDocument/2006/relationships/image" Target="../media/image4.jpeg"/><Relationship Id="rId9" Type="http://schemas.openxmlformats.org/officeDocument/2006/relationships/image" Target="../media/image22.jpe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32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.png"/><Relationship Id="rId11" Type="http://schemas.openxmlformats.org/officeDocument/2006/relationships/image" Target="../media/image31.jpeg"/><Relationship Id="rId5" Type="http://schemas.openxmlformats.org/officeDocument/2006/relationships/image" Target="../media/image4.jpeg"/><Relationship Id="rId10" Type="http://schemas.openxmlformats.org/officeDocument/2006/relationships/image" Target="../media/image30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838200"/>
            <a:ext cx="20650200" cy="3048000"/>
          </a:xfrm>
        </p:spPr>
        <p:txBody>
          <a:bodyPr>
            <a:noAutofit/>
          </a:bodyPr>
          <a:lstStyle/>
          <a:p>
            <a:pPr algn="l"/>
            <a:r>
              <a:rPr lang="en-US" sz="4000" dirty="0" err="1" smtClean="0">
                <a:latin typeface="Book Antiqua" panose="02040602050305030304" pitchFamily="18" charset="0"/>
                <a:ea typeface="Dotum" panose="020B0600000101010101" pitchFamily="34" charset="-127"/>
              </a:rPr>
              <a:t>Geisinger</a:t>
            </a:r>
            <a:r>
              <a:rPr lang="en-US" sz="4000" dirty="0" smtClean="0">
                <a:latin typeface="Book Antiqua" panose="02040602050305030304" pitchFamily="18" charset="0"/>
                <a:ea typeface="Dotum" panose="020B0600000101010101" pitchFamily="34" charset="-127"/>
              </a:rPr>
              <a:t> Gray’s Woods   </a:t>
            </a:r>
            <a:r>
              <a:rPr lang="en-US" sz="4000" dirty="0" err="1" smtClean="0">
                <a:latin typeface="Book Antiqua" panose="02040602050305030304" pitchFamily="18" charset="0"/>
                <a:ea typeface="Dotum" panose="020B0600000101010101" pitchFamily="34" charset="-127"/>
              </a:rPr>
              <a:t>AMbulatory</a:t>
            </a:r>
            <a:r>
              <a:rPr lang="en-US" sz="4000" dirty="0" smtClean="0">
                <a:latin typeface="Book Antiqua" panose="02040602050305030304" pitchFamily="18" charset="0"/>
                <a:ea typeface="Dotum" panose="020B0600000101010101" pitchFamily="34" charset="-127"/>
              </a:rPr>
              <a:t> Care Campus - Phase II</a:t>
            </a:r>
            <a:endParaRPr lang="en-US" sz="4000" dirty="0">
              <a:latin typeface="Book Antiqua" panose="02040602050305030304" pitchFamily="18" charset="0"/>
              <a:ea typeface="Dotum" panose="020B0600000101010101" pitchFamily="34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0" y="5993266"/>
            <a:ext cx="9055156" cy="184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**Rendering of front view supplied by Alexander Building Construction with Owner Permission  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0" y="-914400"/>
            <a:ext cx="9144000" cy="8382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-914400"/>
            <a:ext cx="9144000" cy="8382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8288000" y="-914400"/>
            <a:ext cx="9144000" cy="8382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E:\Thesis (USB)\CPEP Assignments\Abstract\Cover Pic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843" y="1561467"/>
            <a:ext cx="8966313" cy="4458333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 flipV="1">
            <a:off x="457200" y="1021082"/>
            <a:ext cx="26974800" cy="1219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http://water.engr.psu.edu/wagener/Pictures/PennState001.gif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7" y="5867400"/>
            <a:ext cx="113506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0574000" y="0"/>
            <a:ext cx="4572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6974800" y="-76200"/>
            <a:ext cx="4572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ubtitle 20"/>
          <p:cNvSpPr>
            <a:spLocks noGrp="1"/>
          </p:cNvSpPr>
          <p:nvPr>
            <p:ph type="subTitle" idx="1"/>
          </p:nvPr>
        </p:nvSpPr>
        <p:spPr>
          <a:xfrm>
            <a:off x="21031200" y="724533"/>
            <a:ext cx="6019800" cy="1409067"/>
          </a:xfrm>
        </p:spPr>
        <p:txBody>
          <a:bodyPr>
            <a:noAutofit/>
          </a:bodyPr>
          <a:lstStyle/>
          <a:p>
            <a:pPr algn="ctr"/>
            <a:r>
              <a:rPr lang="en-US" altLang="en-US" sz="3600" b="1" dirty="0">
                <a:solidFill>
                  <a:schemeClr val="tx1"/>
                </a:solidFill>
                <a:latin typeface="Copperplate Gothic Light" pitchFamily="34" charset="0"/>
              </a:rPr>
              <a:t>Penn State AE </a:t>
            </a:r>
            <a:endParaRPr lang="en-US" altLang="en-US" sz="3600" b="1" dirty="0" smtClean="0">
              <a:solidFill>
                <a:schemeClr val="tx1"/>
              </a:solidFill>
              <a:latin typeface="Copperplate Gothic Light" pitchFamily="34" charset="0"/>
            </a:endParaRPr>
          </a:p>
          <a:p>
            <a:pPr algn="ctr"/>
            <a:r>
              <a:rPr lang="en-US" altLang="en-US" sz="3600" b="1" dirty="0" smtClean="0">
                <a:solidFill>
                  <a:schemeClr val="tx1"/>
                </a:solidFill>
                <a:latin typeface="Copperplate Gothic Light" pitchFamily="34" charset="0"/>
              </a:rPr>
              <a:t>Senior </a:t>
            </a:r>
            <a:r>
              <a:rPr lang="en-US" altLang="en-US" sz="3600" b="1" dirty="0">
                <a:solidFill>
                  <a:schemeClr val="tx1"/>
                </a:solidFill>
                <a:latin typeface="Copperplate Gothic Light" pitchFamily="34" charset="0"/>
              </a:rPr>
              <a:t>Capstone </a:t>
            </a:r>
            <a:r>
              <a:rPr lang="en-US" altLang="en-US" sz="3600" b="1" dirty="0" smtClean="0">
                <a:solidFill>
                  <a:schemeClr val="tx1"/>
                </a:solidFill>
                <a:latin typeface="Copperplate Gothic Light" pitchFamily="34" charset="0"/>
              </a:rPr>
              <a:t>Project</a:t>
            </a:r>
            <a:endParaRPr lang="en-US" altLang="en-US" sz="3600" b="1" dirty="0">
              <a:solidFill>
                <a:schemeClr val="tx1"/>
              </a:solidFill>
              <a:latin typeface="Copperplate Gothic Ligh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031200" y="2380794"/>
            <a:ext cx="5943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en-US" sz="3000" dirty="0">
              <a:solidFill>
                <a:schemeClr val="bg1"/>
              </a:solidFill>
              <a:latin typeface="Copperplate Gothic Light" pitchFamily="34" charset="0"/>
            </a:endParaRPr>
          </a:p>
          <a:p>
            <a:pPr algn="ctr"/>
            <a:r>
              <a:rPr lang="en-US" altLang="en-US" sz="3000" dirty="0">
                <a:solidFill>
                  <a:schemeClr val="bg1"/>
                </a:solidFill>
                <a:latin typeface="Copperplate Gothic Light" pitchFamily="34" charset="0"/>
              </a:rPr>
              <a:t>George M. </a:t>
            </a:r>
            <a:r>
              <a:rPr lang="en-US" altLang="en-US" sz="3000" dirty="0" err="1">
                <a:solidFill>
                  <a:schemeClr val="bg1"/>
                </a:solidFill>
                <a:latin typeface="Copperplate Gothic Light" pitchFamily="34" charset="0"/>
              </a:rPr>
              <a:t>Andonie</a:t>
            </a:r>
            <a:r>
              <a:rPr lang="en-US" altLang="en-US" sz="3000" dirty="0">
                <a:solidFill>
                  <a:schemeClr val="bg1"/>
                </a:solidFill>
                <a:latin typeface="Copperplate Gothic Light" pitchFamily="34" charset="0"/>
              </a:rPr>
              <a:t> </a:t>
            </a:r>
          </a:p>
          <a:p>
            <a:pPr algn="ctr"/>
            <a:endParaRPr lang="en-US" altLang="en-US" sz="3000" dirty="0">
              <a:solidFill>
                <a:schemeClr val="bg1"/>
              </a:solidFill>
              <a:latin typeface="Copperplate Gothic Light" pitchFamily="34" charset="0"/>
            </a:endParaRPr>
          </a:p>
          <a:p>
            <a:pPr algn="ctr"/>
            <a:r>
              <a:rPr lang="en-US" altLang="en-US" sz="3000" dirty="0">
                <a:solidFill>
                  <a:schemeClr val="bg1"/>
                </a:solidFill>
                <a:latin typeface="Copperplate Gothic Light" pitchFamily="34" charset="0"/>
              </a:rPr>
              <a:t>Construction Option</a:t>
            </a:r>
          </a:p>
          <a:p>
            <a:pPr algn="ctr"/>
            <a:endParaRPr lang="en-US" altLang="en-US" sz="3000" dirty="0">
              <a:solidFill>
                <a:schemeClr val="bg1"/>
              </a:solidFill>
              <a:latin typeface="Copperplate Gothic Light" pitchFamily="34" charset="0"/>
            </a:endParaRPr>
          </a:p>
          <a:p>
            <a:pPr algn="ctr"/>
            <a:r>
              <a:rPr lang="en-US" altLang="en-US" sz="3000" dirty="0">
                <a:solidFill>
                  <a:schemeClr val="bg1"/>
                </a:solidFill>
                <a:latin typeface="Copperplate Gothic Light" pitchFamily="34" charset="0"/>
              </a:rPr>
              <a:t>Advisor: Rob </a:t>
            </a:r>
            <a:r>
              <a:rPr lang="en-US" altLang="en-US" sz="3000" dirty="0" err="1" smtClean="0">
                <a:solidFill>
                  <a:schemeClr val="bg1"/>
                </a:solidFill>
                <a:latin typeface="Copperplate Gothic Light" pitchFamily="34" charset="0"/>
              </a:rPr>
              <a:t>Leicht</a:t>
            </a:r>
            <a:endParaRPr lang="en-US" altLang="en-US" sz="3000" dirty="0" smtClean="0">
              <a:solidFill>
                <a:schemeClr val="bg1"/>
              </a:solidFill>
              <a:latin typeface="Copperplate Gothic Light" pitchFamily="34" charset="0"/>
            </a:endParaRPr>
          </a:p>
          <a:p>
            <a:pPr algn="ctr"/>
            <a:endParaRPr lang="en-US" sz="3000" dirty="0">
              <a:solidFill>
                <a:schemeClr val="bg1"/>
              </a:solidFill>
              <a:latin typeface="Copperplate Gothic Light" pitchFamily="34" charset="0"/>
            </a:endParaRPr>
          </a:p>
          <a:p>
            <a:pPr algn="ctr"/>
            <a:r>
              <a:rPr lang="en-US" sz="3000" dirty="0" smtClean="0">
                <a:solidFill>
                  <a:schemeClr val="bg1"/>
                </a:solidFill>
                <a:latin typeface="Copperplate Gothic Light" pitchFamily="34" charset="0"/>
              </a:rPr>
              <a:t>April 16</a:t>
            </a:r>
            <a:r>
              <a:rPr lang="en-US" sz="3000" baseline="30000" dirty="0" smtClean="0">
                <a:solidFill>
                  <a:schemeClr val="bg1"/>
                </a:solidFill>
                <a:latin typeface="Copperplate Gothic Light" pitchFamily="34" charset="0"/>
              </a:rPr>
              <a:t>th</a:t>
            </a:r>
            <a:r>
              <a:rPr lang="en-US" sz="3000" dirty="0" smtClean="0">
                <a:solidFill>
                  <a:schemeClr val="bg1"/>
                </a:solidFill>
                <a:latin typeface="Copperplate Gothic Light" pitchFamily="34" charset="0"/>
              </a:rPr>
              <a:t>, 2014</a:t>
            </a:r>
            <a:endParaRPr lang="en-US" sz="3000" dirty="0"/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68873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38200"/>
            <a:ext cx="27432000" cy="55863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7432000" cy="97155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0" y="762000"/>
            <a:ext cx="27432000" cy="1219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44000" y="-914400"/>
            <a:ext cx="9144000" cy="8382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-914400"/>
            <a:ext cx="9144000" cy="8382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8288000" y="-914400"/>
            <a:ext cx="9144000" cy="8382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27432000" cy="907198"/>
          </a:xfrm>
          <a:prstGeom prst="rect">
            <a:avLst/>
          </a:prstGeom>
          <a:solidFill>
            <a:srgbClr val="30303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44000" y="0"/>
            <a:ext cx="914400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Book Antiqua" panose="02040602050305030304" pitchFamily="18" charset="0"/>
              </a:rPr>
              <a:t>Façade Comparison</a:t>
            </a:r>
            <a:endParaRPr lang="en-US" sz="4800" dirty="0">
              <a:latin typeface="Book Antiqua" panose="0204060205030503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3000" y="2856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small" dirty="0" smtClean="0">
                <a:solidFill>
                  <a:schemeClr val="bg1"/>
                </a:solidFill>
                <a:latin typeface="+mj-lt"/>
              </a:rPr>
              <a:t>George M. </a:t>
            </a:r>
            <a:r>
              <a:rPr lang="en-US" sz="2000" cap="small" dirty="0" err="1" smtClean="0">
                <a:solidFill>
                  <a:schemeClr val="bg1"/>
                </a:solidFill>
                <a:latin typeface="+mj-lt"/>
              </a:rPr>
              <a:t>Andonie</a:t>
            </a:r>
            <a:r>
              <a:rPr lang="en-US" sz="2000" cap="small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│ Construction Option</a:t>
            </a:r>
            <a:endParaRPr lang="en-US" sz="2000" cap="sm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354800" y="762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cap="small" dirty="0" err="1" smtClean="0">
                <a:solidFill>
                  <a:schemeClr val="bg1"/>
                </a:solidFill>
              </a:rPr>
              <a:t>Geisinger</a:t>
            </a:r>
            <a:r>
              <a:rPr lang="en-US" sz="2400" cap="small" dirty="0" smtClean="0">
                <a:solidFill>
                  <a:schemeClr val="bg1"/>
                </a:solidFill>
              </a:rPr>
              <a:t> Grays Woods </a:t>
            </a:r>
          </a:p>
          <a:p>
            <a:pPr algn="r"/>
            <a:r>
              <a:rPr lang="en-US" sz="2400" cap="small" dirty="0" smtClean="0">
                <a:solidFill>
                  <a:schemeClr val="bg1"/>
                </a:solidFill>
              </a:rPr>
              <a:t>Ambulatory Care Campus – Phase II</a:t>
            </a:r>
          </a:p>
        </p:txBody>
      </p:sp>
      <p:pic>
        <p:nvPicPr>
          <p:cNvPr id="21" name="Picture 2" descr="E:\Thesis (USB)\CPEP Assignments\Abstract\Cover Pi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087" y="76200"/>
            <a:ext cx="1879713" cy="934652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52400" y="228600"/>
            <a:ext cx="1240631" cy="576262"/>
            <a:chOff x="54769" y="76200"/>
            <a:chExt cx="1240631" cy="576262"/>
          </a:xfrm>
        </p:grpSpPr>
        <p:pic>
          <p:nvPicPr>
            <p:cNvPr id="23" name="Picture 2" descr="http://water.engr.psu.edu/wagener/Pictures/PennState001.gif"/>
            <p:cNvPicPr>
              <a:picLocks noChangeAspect="1" noChangeArrowheads="1"/>
            </p:cNvPicPr>
            <p:nvPr/>
          </p:nvPicPr>
          <p:blipFill rotWithShape="1"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465"/>
            <a:stretch/>
          </p:blipFill>
          <p:spPr bwMode="auto">
            <a:xfrm>
              <a:off x="54769" y="76200"/>
              <a:ext cx="921861" cy="216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V:\Desktop\pennstate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67"/>
            <a:stretch/>
          </p:blipFill>
          <p:spPr bwMode="auto">
            <a:xfrm>
              <a:off x="76200" y="293003"/>
              <a:ext cx="1219200" cy="359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5" name="Straight Connector 24"/>
          <p:cNvCxnSpPr/>
          <p:nvPr/>
        </p:nvCxnSpPr>
        <p:spPr>
          <a:xfrm>
            <a:off x="9144000" y="-163513"/>
            <a:ext cx="0" cy="1154113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288000" y="-152400"/>
            <a:ext cx="0" cy="1154113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6424578"/>
            <a:ext cx="27432000" cy="43342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3"/>
          <p:cNvSpPr txBox="1">
            <a:spLocks/>
          </p:cNvSpPr>
          <p:nvPr/>
        </p:nvSpPr>
        <p:spPr>
          <a:xfrm>
            <a:off x="4038600" y="6096000"/>
            <a:ext cx="23393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April 16, 2014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4495800" y="990600"/>
            <a:ext cx="4267200" cy="77251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600" b="1" u="sng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Outline: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Introduction</a:t>
            </a:r>
            <a:endParaRPr lang="en-US" sz="1500" cap="small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Project Overview</a:t>
            </a:r>
          </a:p>
          <a:p>
            <a:pPr>
              <a:spcAft>
                <a:spcPts val="1200"/>
              </a:spcAft>
            </a:pPr>
            <a:r>
              <a:rPr lang="en-US" sz="1500" b="1" cap="small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Analysis #1: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In-Place vs.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Development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Implementation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IV. Analysis #2: Façade Prefabrication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 vs. Prefabricated Façade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Schedule, Cost &amp; Site Logistics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Analysis #3: Revaluating Composite Slab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Lightweight vs. Normal Concrete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Impacts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</a:t>
            </a:r>
            <a:r>
              <a:rPr lang="en-US" sz="15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VI. Final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VII. Acknowledgements</a:t>
            </a:r>
            <a:endParaRPr lang="en-US" sz="1500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862" y="990600"/>
            <a:ext cx="3880338" cy="5410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0" y="9906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64008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3886200" y="3962400"/>
            <a:ext cx="5257800" cy="32766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600" b="1" u="sng" dirty="0" smtClean="0">
                <a:solidFill>
                  <a:schemeClr val="accent1">
                    <a:lumMod val="50000"/>
                  </a:schemeClr>
                </a:solidFill>
              </a:rPr>
              <a:t>Research Goals:</a:t>
            </a:r>
            <a:endParaRPr lang="en-US" sz="26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spcBef>
                <a:spcPts val="600"/>
              </a:spcBef>
            </a:pPr>
            <a:r>
              <a:rPr lang="en-US" sz="2400" dirty="0" smtClean="0">
                <a:latin typeface="Calibri" panose="020F0502020204030204" pitchFamily="34" charset="0"/>
              </a:rPr>
              <a:t>Identify alternative  panel</a:t>
            </a:r>
          </a:p>
          <a:p>
            <a:pPr lvl="1">
              <a:spcBef>
                <a:spcPts val="600"/>
              </a:spcBef>
            </a:pPr>
            <a:r>
              <a:rPr lang="en-US" sz="2400" dirty="0" smtClean="0">
                <a:latin typeface="Calibri" panose="020F0502020204030204" pitchFamily="34" charset="0"/>
              </a:rPr>
              <a:t>Reduce </a:t>
            </a:r>
            <a:r>
              <a:rPr lang="en-US" sz="2400" dirty="0">
                <a:latin typeface="Calibri" panose="020F0502020204030204" pitchFamily="34" charset="0"/>
              </a:rPr>
              <a:t>schedule </a:t>
            </a:r>
            <a:r>
              <a:rPr lang="en-US" sz="2400" dirty="0" smtClean="0">
                <a:latin typeface="Calibri" panose="020F0502020204030204" pitchFamily="34" charset="0"/>
              </a:rPr>
              <a:t>&amp; cost</a:t>
            </a:r>
          </a:p>
          <a:p>
            <a:pPr lvl="1">
              <a:spcBef>
                <a:spcPts val="600"/>
              </a:spcBef>
            </a:pPr>
            <a:r>
              <a:rPr lang="en-US" sz="2400" dirty="0" smtClean="0">
                <a:latin typeface="Calibri" panose="020F0502020204030204" pitchFamily="34" charset="0"/>
              </a:rPr>
              <a:t>Reduce site congestion &amp; trade coordination on site</a:t>
            </a:r>
            <a:endParaRPr lang="en-US" sz="2400" dirty="0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9144000" y="1143000"/>
            <a:ext cx="4572000" cy="5206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600" b="1" u="sng" dirty="0" smtClean="0">
                <a:solidFill>
                  <a:schemeClr val="accent1">
                    <a:lumMod val="50000"/>
                  </a:schemeClr>
                </a:solidFill>
              </a:rPr>
              <a:t>Original Façade:</a:t>
            </a:r>
            <a:endParaRPr lang="en-US" sz="2600" dirty="0">
              <a:latin typeface="Calibri" panose="020F0502020204030204" pitchFamily="34" charset="0"/>
            </a:endParaRPr>
          </a:p>
          <a:p>
            <a:pPr lvl="1">
              <a:spcBef>
                <a:spcPts val="600"/>
              </a:spcBef>
            </a:pPr>
            <a:r>
              <a:rPr lang="en-US" sz="2400" dirty="0" smtClean="0">
                <a:latin typeface="Calibri" panose="020F0502020204030204" pitchFamily="34" charset="0"/>
              </a:rPr>
              <a:t>4” Brick on Metal Stud</a:t>
            </a:r>
          </a:p>
          <a:p>
            <a:pPr lvl="1">
              <a:spcBef>
                <a:spcPts val="600"/>
              </a:spcBef>
            </a:pPr>
            <a:r>
              <a:rPr lang="en-US" sz="2400" dirty="0" smtClean="0">
                <a:latin typeface="Calibri" panose="020F0502020204030204" pitchFamily="34" charset="0"/>
              </a:rPr>
              <a:t>$674,000 </a:t>
            </a:r>
          </a:p>
          <a:p>
            <a:pPr lvl="1">
              <a:spcBef>
                <a:spcPts val="600"/>
              </a:spcBef>
            </a:pPr>
            <a:r>
              <a:rPr lang="en-US" sz="2400" dirty="0" smtClean="0">
                <a:latin typeface="Calibri" panose="020F0502020204030204" pitchFamily="34" charset="0"/>
              </a:rPr>
              <a:t>178 Day Construction Duration</a:t>
            </a:r>
          </a:p>
          <a:p>
            <a:pPr lvl="1">
              <a:spcBef>
                <a:spcPts val="600"/>
              </a:spcBef>
            </a:pPr>
            <a:endParaRPr lang="en-US" sz="2300" dirty="0" smtClean="0"/>
          </a:p>
          <a:p>
            <a:endParaRPr lang="en-US" sz="2300" b="1" dirty="0" smtClean="0"/>
          </a:p>
        </p:txBody>
      </p:sp>
      <p:pic>
        <p:nvPicPr>
          <p:cNvPr id="8194" name="Picture 2" descr="E:\Thesis (USB)\Progress\Progress\Tech Analyses\2 - Building Facade Prefabrication\HOQ Fin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8600" y="1117622"/>
            <a:ext cx="4114800" cy="519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0" y="990600"/>
            <a:ext cx="4267200" cy="57814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600" b="1" u="sng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Outline: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sz="16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Introduction</a:t>
            </a:r>
            <a:endParaRPr lang="en-US" sz="1600" cap="small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sz="16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Project Overview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sz="16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Analysis #1: Virtual Mockups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sz="1600" b="1" cap="small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en-US" sz="1600" b="1" cap="small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Analysis #2: Façade Prefabrication</a:t>
            </a:r>
          </a:p>
          <a:p>
            <a:pPr lvl="1">
              <a:spcAft>
                <a:spcPts val="1200"/>
              </a:spcAft>
            </a:pPr>
            <a:r>
              <a:rPr lang="en-US" sz="1500" b="1" cap="small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vs. Prefabricated Façade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Panel Design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Mechanical </a:t>
            </a:r>
            <a:r>
              <a:rPr lang="en-US" sz="15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Panel Implementation</a:t>
            </a:r>
            <a:endParaRPr lang="en-US" sz="1500" cap="small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Aft>
                <a:spcPts val="1200"/>
              </a:spcAft>
            </a:pPr>
            <a:r>
              <a:rPr lang="en-US" sz="15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Recommendations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sz="1600" cap="small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6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Analysis #3: Revaluating Comp. Slab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sz="16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en-US" sz="16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Final Recommendations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sz="16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VII. Acknowledgements</a:t>
            </a:r>
          </a:p>
          <a:p>
            <a:pPr>
              <a:spcAft>
                <a:spcPts val="1800"/>
              </a:spcAft>
            </a:pPr>
            <a:endParaRPr lang="en-US" sz="1600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 descr="F:\Thesis (USB)\Progress\Pictures\Spring '14\HighConcrete.gif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0" b="5707"/>
          <a:stretch/>
        </p:blipFill>
        <p:spPr bwMode="auto">
          <a:xfrm>
            <a:off x="23445561" y="8199120"/>
            <a:ext cx="1350994" cy="154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37" descr="E:\Thesis (USB)\Progress\Pictures\Spring '14\Nitterhouse Section (Edit).jp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7" b="7353"/>
          <a:stretch/>
        </p:blipFill>
        <p:spPr bwMode="auto">
          <a:xfrm>
            <a:off x="14859000" y="3969132"/>
            <a:ext cx="2404893" cy="22030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Picture 38" descr="E:\PBVSS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" t="3302" r="3005"/>
          <a:stretch/>
        </p:blipFill>
        <p:spPr bwMode="auto">
          <a:xfrm>
            <a:off x="25572710" y="7711440"/>
            <a:ext cx="1350994" cy="204216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Content Placeholder 2"/>
          <p:cNvSpPr txBox="1">
            <a:spLocks/>
          </p:cNvSpPr>
          <p:nvPr/>
        </p:nvSpPr>
        <p:spPr>
          <a:xfrm>
            <a:off x="3886200" y="1143000"/>
            <a:ext cx="52578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600" b="1" u="sng" dirty="0" smtClean="0">
                <a:solidFill>
                  <a:schemeClr val="accent1">
                    <a:lumMod val="50000"/>
                  </a:schemeClr>
                </a:solidFill>
              </a:rPr>
              <a:t>Opportunity Identification:</a:t>
            </a:r>
            <a:endParaRPr lang="en-US" sz="2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spcBef>
                <a:spcPts val="600"/>
              </a:spcBef>
            </a:pPr>
            <a:r>
              <a:rPr lang="en-US" sz="2400" dirty="0" smtClean="0">
                <a:latin typeface="Calibri" panose="020F0502020204030204" pitchFamily="34" charset="0"/>
              </a:rPr>
              <a:t>Time &amp; Labor Intensive</a:t>
            </a:r>
          </a:p>
          <a:p>
            <a:pPr lvl="1">
              <a:spcBef>
                <a:spcPts val="600"/>
              </a:spcBef>
            </a:pPr>
            <a:r>
              <a:rPr lang="en-US" sz="2400" dirty="0">
                <a:latin typeface="Calibri" panose="020F0502020204030204" pitchFamily="34" charset="0"/>
              </a:rPr>
              <a:t>Site Congestion</a:t>
            </a:r>
          </a:p>
          <a:p>
            <a:pPr lvl="1">
              <a:spcBef>
                <a:spcPts val="600"/>
              </a:spcBef>
            </a:pPr>
            <a:r>
              <a:rPr lang="en-US" sz="2400" dirty="0" smtClean="0">
                <a:latin typeface="Calibri" panose="020F0502020204030204" pitchFamily="34" charset="0"/>
              </a:rPr>
              <a:t>Weather Delays</a:t>
            </a:r>
          </a:p>
          <a:p>
            <a:pPr lvl="1">
              <a:spcBef>
                <a:spcPts val="600"/>
              </a:spcBef>
            </a:pPr>
            <a:r>
              <a:rPr lang="en-US" sz="2400" dirty="0" smtClean="0">
                <a:latin typeface="Calibri" panose="020F0502020204030204" pitchFamily="34" charset="0"/>
              </a:rPr>
              <a:t>Critical Path</a:t>
            </a:r>
            <a:endParaRPr lang="en-US" sz="2400" dirty="0" smtClean="0"/>
          </a:p>
        </p:txBody>
      </p:sp>
      <p:pic>
        <p:nvPicPr>
          <p:cNvPr id="44" name="Picture 43" descr="E:\Thesis (USB)\Progress\Pictures\Spring '14\Wall Detail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2075" y="7431977"/>
            <a:ext cx="2286000" cy="2321623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Content Placeholder 2"/>
          <p:cNvSpPr txBox="1">
            <a:spLocks/>
          </p:cNvSpPr>
          <p:nvPr/>
        </p:nvSpPr>
        <p:spPr>
          <a:xfrm>
            <a:off x="13639800" y="1066800"/>
            <a:ext cx="4648200" cy="5206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600" b="1" u="sng" dirty="0" smtClean="0">
                <a:solidFill>
                  <a:schemeClr val="accent1">
                    <a:lumMod val="50000"/>
                  </a:schemeClr>
                </a:solidFill>
              </a:rPr>
              <a:t>Proposed Facade:</a:t>
            </a:r>
            <a:endParaRPr lang="en-US" sz="2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spcBef>
                <a:spcPts val="600"/>
              </a:spcBef>
            </a:pPr>
            <a:r>
              <a:rPr lang="en-US" sz="2400" dirty="0">
                <a:latin typeface="Calibri" panose="020F0502020204030204" pitchFamily="34" charset="0"/>
              </a:rPr>
              <a:t>9</a:t>
            </a:r>
            <a:r>
              <a:rPr lang="en-US" sz="2400" dirty="0" smtClean="0">
                <a:latin typeface="Calibri" panose="020F0502020204030204" pitchFamily="34" charset="0"/>
              </a:rPr>
              <a:t>” Insulated Precast Panel</a:t>
            </a:r>
          </a:p>
          <a:p>
            <a:pPr lvl="1">
              <a:spcBef>
                <a:spcPts val="600"/>
              </a:spcBef>
            </a:pPr>
            <a:r>
              <a:rPr lang="en-US" sz="2400" dirty="0" smtClean="0">
                <a:latin typeface="Calibri" panose="020F0502020204030204" pitchFamily="34" charset="0"/>
              </a:rPr>
              <a:t>Embedded Thin Brick</a:t>
            </a:r>
          </a:p>
          <a:p>
            <a:pPr lvl="1">
              <a:spcBef>
                <a:spcPts val="600"/>
              </a:spcBef>
            </a:pPr>
            <a:r>
              <a:rPr lang="en-US" sz="2400" dirty="0" smtClean="0">
                <a:latin typeface="Calibri" panose="020F0502020204030204" pitchFamily="34" charset="0"/>
              </a:rPr>
              <a:t>Cost = $25/SF</a:t>
            </a:r>
          </a:p>
          <a:p>
            <a:pPr lvl="1">
              <a:spcBef>
                <a:spcPts val="600"/>
              </a:spcBef>
            </a:pPr>
            <a:r>
              <a:rPr lang="en-US" sz="2400" dirty="0" smtClean="0">
                <a:latin typeface="Calibri" panose="020F0502020204030204" pitchFamily="34" charset="0"/>
              </a:rPr>
              <a:t>Erection = 16 panels/ day</a:t>
            </a:r>
          </a:p>
        </p:txBody>
      </p:sp>
      <p:pic>
        <p:nvPicPr>
          <p:cNvPr id="8195" name="Picture 3" descr="E:\Thesis (USB)\Progress\Progress\Final Presentation\Pictures\tmpCD36.tmp_tcm20-74066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539" y="3429000"/>
            <a:ext cx="2660861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ontent Placeholder 2"/>
          <p:cNvSpPr txBox="1">
            <a:spLocks/>
          </p:cNvSpPr>
          <p:nvPr/>
        </p:nvSpPr>
        <p:spPr>
          <a:xfrm>
            <a:off x="18516600" y="1117622"/>
            <a:ext cx="3829050" cy="634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600" b="1" u="sng" dirty="0" smtClean="0">
                <a:solidFill>
                  <a:schemeClr val="accent1">
                    <a:lumMod val="50000"/>
                  </a:schemeClr>
                </a:solidFill>
              </a:rPr>
              <a:t>House of Quality:</a:t>
            </a:r>
            <a:endParaRPr lang="en-US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30768"/>
              </p:ext>
            </p:extLst>
          </p:nvPr>
        </p:nvGraphicFramePr>
        <p:xfrm>
          <a:off x="18516600" y="1914525"/>
          <a:ext cx="4376220" cy="4029075"/>
        </p:xfrm>
        <a:graphic>
          <a:graphicData uri="http://schemas.openxmlformats.org/drawingml/2006/table">
            <a:tbl>
              <a:tblPr/>
              <a:tblGrid>
                <a:gridCol w="1524000"/>
                <a:gridCol w="1295400"/>
                <a:gridCol w="1556820"/>
              </a:tblGrid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Customer's Needs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Design Requirements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Façade Aesthetics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Face Material Type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Low Cost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Assembly Location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Short Schedule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Erection Time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Good Thermal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Performance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Component Weight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Durability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Insulation Properties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Maintenance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Cost of Panel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8201" name="Group 8200"/>
          <p:cNvGrpSpPr/>
          <p:nvPr/>
        </p:nvGrpSpPr>
        <p:grpSpPr>
          <a:xfrm>
            <a:off x="20031075" y="2828925"/>
            <a:ext cx="1311275" cy="2971801"/>
            <a:chOff x="19954875" y="2743200"/>
            <a:chExt cx="1311275" cy="297180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19970750" y="2743200"/>
              <a:ext cx="127635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19964400" y="3395662"/>
              <a:ext cx="1295400" cy="4477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19970750" y="3429000"/>
              <a:ext cx="1295400" cy="182880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19969162" y="2743200"/>
              <a:ext cx="1276350" cy="698182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19964400" y="3395662"/>
              <a:ext cx="1281112" cy="652464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19983450" y="4021931"/>
              <a:ext cx="1263650" cy="26194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19983450" y="4038600"/>
              <a:ext cx="1263650" cy="62984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9964400" y="4652962"/>
              <a:ext cx="1281112" cy="15478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19983450" y="4652962"/>
              <a:ext cx="1263650" cy="604838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19964400" y="5257800"/>
              <a:ext cx="1301750" cy="40482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9964400" y="5298282"/>
              <a:ext cx="1301750" cy="416718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V="1">
              <a:off x="19964400" y="5278041"/>
              <a:ext cx="1281112" cy="436959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19964400" y="5715000"/>
              <a:ext cx="1282700" cy="1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19954875" y="3429000"/>
              <a:ext cx="1304925" cy="228600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tangle 51"/>
          <p:cNvSpPr/>
          <p:nvPr/>
        </p:nvSpPr>
        <p:spPr>
          <a:xfrm>
            <a:off x="9906000" y="6116284"/>
            <a:ext cx="2002471" cy="2400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>
              <a:lnSpc>
                <a:spcPct val="120000"/>
              </a:lnSpc>
              <a:spcBef>
                <a:spcPts val="0"/>
              </a:spcBef>
            </a:pPr>
            <a:r>
              <a:rPr lang="en-US" sz="800" dirty="0" smtClean="0">
                <a:latin typeface="Calibri" panose="020F0502020204030204" pitchFamily="34" charset="0"/>
              </a:rPr>
              <a:t>*Image Courtesy of www.veneerbricks.com</a:t>
            </a:r>
            <a:endParaRPr lang="en-US" sz="800" dirty="0">
              <a:latin typeface="Calibri" panose="020F050202020403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4776450" y="6116284"/>
            <a:ext cx="1915909" cy="2400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>
              <a:lnSpc>
                <a:spcPct val="120000"/>
              </a:lnSpc>
              <a:spcBef>
                <a:spcPts val="0"/>
              </a:spcBef>
            </a:pPr>
            <a:r>
              <a:rPr lang="en-US" sz="800" dirty="0" smtClean="0">
                <a:latin typeface="Calibri" panose="020F0502020204030204" pitchFamily="34" charset="0"/>
              </a:rPr>
              <a:t>*Image Courtesy of </a:t>
            </a:r>
            <a:r>
              <a:rPr lang="en-US" sz="800" dirty="0" err="1" smtClean="0">
                <a:latin typeface="Calibri" panose="020F0502020204030204" pitchFamily="34" charset="0"/>
              </a:rPr>
              <a:t>Nitterhouse</a:t>
            </a:r>
            <a:r>
              <a:rPr lang="en-US" sz="800" dirty="0" smtClean="0">
                <a:latin typeface="Calibri" panose="020F0502020204030204" pitchFamily="34" charset="0"/>
              </a:rPr>
              <a:t> Concrete</a:t>
            </a:r>
            <a:endParaRPr lang="en-US" sz="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47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38200"/>
            <a:ext cx="27432000" cy="55863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7432000" cy="97155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0" y="762000"/>
            <a:ext cx="27432000" cy="1219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44000" y="-914400"/>
            <a:ext cx="9144000" cy="8382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-914400"/>
            <a:ext cx="9144000" cy="8382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8288000" y="-914400"/>
            <a:ext cx="9144000" cy="8382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27432000" cy="907198"/>
          </a:xfrm>
          <a:prstGeom prst="rect">
            <a:avLst/>
          </a:prstGeom>
          <a:solidFill>
            <a:srgbClr val="30303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44000" y="0"/>
            <a:ext cx="914400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Book Antiqua" panose="02040602050305030304" pitchFamily="18" charset="0"/>
              </a:rPr>
              <a:t>Panel Design</a:t>
            </a:r>
            <a:endParaRPr lang="en-US" sz="4800" dirty="0">
              <a:latin typeface="Book Antiqua" panose="0204060205030503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3000" y="2856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small" dirty="0" smtClean="0">
                <a:solidFill>
                  <a:schemeClr val="bg1"/>
                </a:solidFill>
                <a:latin typeface="+mj-lt"/>
              </a:rPr>
              <a:t>George M. </a:t>
            </a:r>
            <a:r>
              <a:rPr lang="en-US" sz="2000" cap="small" dirty="0" err="1" smtClean="0">
                <a:solidFill>
                  <a:schemeClr val="bg1"/>
                </a:solidFill>
                <a:latin typeface="+mj-lt"/>
              </a:rPr>
              <a:t>Andonie</a:t>
            </a:r>
            <a:r>
              <a:rPr lang="en-US" sz="2000" cap="small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│ Construction Option</a:t>
            </a:r>
            <a:endParaRPr lang="en-US" sz="2000" cap="sm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354800" y="762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cap="small" dirty="0" err="1" smtClean="0">
                <a:solidFill>
                  <a:schemeClr val="bg1"/>
                </a:solidFill>
              </a:rPr>
              <a:t>Geisinger</a:t>
            </a:r>
            <a:r>
              <a:rPr lang="en-US" sz="2400" cap="small" dirty="0" smtClean="0">
                <a:solidFill>
                  <a:schemeClr val="bg1"/>
                </a:solidFill>
              </a:rPr>
              <a:t> Grays Woods </a:t>
            </a:r>
          </a:p>
          <a:p>
            <a:pPr algn="r"/>
            <a:r>
              <a:rPr lang="en-US" sz="2400" cap="small" dirty="0" smtClean="0">
                <a:solidFill>
                  <a:schemeClr val="bg1"/>
                </a:solidFill>
              </a:rPr>
              <a:t>Ambulatory Care Campus – Phase II</a:t>
            </a:r>
          </a:p>
        </p:txBody>
      </p:sp>
      <p:pic>
        <p:nvPicPr>
          <p:cNvPr id="21" name="Picture 2" descr="E:\Thesis (USB)\CPEP Assignments\Abstract\Cover Pi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087" y="76200"/>
            <a:ext cx="1879713" cy="934652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52400" y="228600"/>
            <a:ext cx="1240631" cy="576262"/>
            <a:chOff x="54769" y="76200"/>
            <a:chExt cx="1240631" cy="576262"/>
          </a:xfrm>
        </p:grpSpPr>
        <p:pic>
          <p:nvPicPr>
            <p:cNvPr id="23" name="Picture 2" descr="http://water.engr.psu.edu/wagener/Pictures/PennState001.gif"/>
            <p:cNvPicPr>
              <a:picLocks noChangeAspect="1" noChangeArrowheads="1"/>
            </p:cNvPicPr>
            <p:nvPr/>
          </p:nvPicPr>
          <p:blipFill rotWithShape="1"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465"/>
            <a:stretch/>
          </p:blipFill>
          <p:spPr bwMode="auto">
            <a:xfrm>
              <a:off x="54769" y="76200"/>
              <a:ext cx="921861" cy="216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V:\Desktop\pennstate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67"/>
            <a:stretch/>
          </p:blipFill>
          <p:spPr bwMode="auto">
            <a:xfrm>
              <a:off x="76200" y="293003"/>
              <a:ext cx="1219200" cy="359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5" name="Straight Connector 24"/>
          <p:cNvCxnSpPr/>
          <p:nvPr/>
        </p:nvCxnSpPr>
        <p:spPr>
          <a:xfrm>
            <a:off x="9144000" y="-163513"/>
            <a:ext cx="0" cy="1154113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288000" y="-152400"/>
            <a:ext cx="0" cy="1154113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6424578"/>
            <a:ext cx="27432000" cy="43342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3"/>
          <p:cNvSpPr txBox="1">
            <a:spLocks/>
          </p:cNvSpPr>
          <p:nvPr/>
        </p:nvSpPr>
        <p:spPr>
          <a:xfrm>
            <a:off x="4038600" y="6096000"/>
            <a:ext cx="23393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April 16, 2014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4495800" y="990600"/>
            <a:ext cx="4267200" cy="77251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600" b="1" u="sng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Outline: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Introduction</a:t>
            </a:r>
            <a:endParaRPr lang="en-US" sz="1500" cap="small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Project Overview</a:t>
            </a:r>
          </a:p>
          <a:p>
            <a:pPr>
              <a:spcAft>
                <a:spcPts val="1200"/>
              </a:spcAft>
            </a:pPr>
            <a:r>
              <a:rPr lang="en-US" sz="1500" b="1" cap="small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Analysis #1: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In-Place vs.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Development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Implementation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IV. Analysis #2: Façade Prefabrication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 vs. Prefabricated Façade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Schedule, Cost &amp; Site Logistics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Analysis #3: Revaluating Composite Slab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Lightweight vs. Normal Concrete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Impacts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</a:t>
            </a:r>
            <a:r>
              <a:rPr lang="en-US" sz="15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VI. Final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VII. Acknowledgements</a:t>
            </a:r>
            <a:endParaRPr lang="en-US" sz="1500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862" y="990600"/>
            <a:ext cx="3880338" cy="5410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0" y="9906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64008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0" y="990600"/>
            <a:ext cx="4267200" cy="57814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600" b="1" u="sng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Outline: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sz="16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Introduction</a:t>
            </a:r>
            <a:endParaRPr lang="en-US" sz="1600" cap="small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sz="16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Project Overview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sz="16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Analysis #1: Virtual Mockups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sz="1600" b="1" cap="small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en-US" sz="1600" b="1" cap="small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Analysis #2: Façade Prefabrication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vs. Prefabricated Façade</a:t>
            </a:r>
          </a:p>
          <a:p>
            <a:pPr lvl="1">
              <a:spcAft>
                <a:spcPts val="1200"/>
              </a:spcAft>
            </a:pPr>
            <a:r>
              <a:rPr lang="en-US" sz="1500" b="1" cap="small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Panel </a:t>
            </a:r>
            <a:r>
              <a:rPr lang="en-US" sz="1500" b="1" cap="small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Panel Implementation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Recommendations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sz="1600" cap="small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6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Analysis #3: Revaluating Comp. Slab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sz="16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en-US" sz="16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Final Recommendations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sz="16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VII. Acknowledgements</a:t>
            </a:r>
          </a:p>
          <a:p>
            <a:pPr>
              <a:spcAft>
                <a:spcPts val="1800"/>
              </a:spcAft>
            </a:pPr>
            <a:endParaRPr lang="en-US" sz="1600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ontent Placeholder 2"/>
          <p:cNvSpPr txBox="1">
            <a:spLocks/>
          </p:cNvSpPr>
          <p:nvPr/>
        </p:nvSpPr>
        <p:spPr>
          <a:xfrm>
            <a:off x="3862252" y="990600"/>
            <a:ext cx="53340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600" b="1" u="sng" dirty="0" smtClean="0">
                <a:solidFill>
                  <a:schemeClr val="accent1">
                    <a:lumMod val="50000"/>
                  </a:schemeClr>
                </a:solidFill>
              </a:rPr>
              <a:t>Panel Design:</a:t>
            </a:r>
            <a:endParaRPr lang="en-US" sz="2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spcBef>
                <a:spcPts val="600"/>
              </a:spcBef>
            </a:pPr>
            <a:r>
              <a:rPr lang="en-US" sz="2400" dirty="0" smtClean="0">
                <a:latin typeface="Calibri" panose="020F0502020204030204" pitchFamily="34" charset="0"/>
              </a:rPr>
              <a:t>Consistency &amp; transportation</a:t>
            </a:r>
          </a:p>
          <a:p>
            <a:pPr lvl="1">
              <a:spcBef>
                <a:spcPts val="600"/>
              </a:spcBef>
            </a:pPr>
            <a:r>
              <a:rPr lang="en-US" sz="2400" dirty="0" smtClean="0">
                <a:latin typeface="Calibri" panose="020F0502020204030204" pitchFamily="34" charset="0"/>
              </a:rPr>
              <a:t>Span Building Height (40’)</a:t>
            </a:r>
          </a:p>
          <a:p>
            <a:pPr lvl="1">
              <a:spcBef>
                <a:spcPts val="600"/>
              </a:spcBef>
            </a:pPr>
            <a:r>
              <a:rPr lang="en-US" sz="2400" dirty="0" smtClean="0">
                <a:latin typeface="Calibri" panose="020F0502020204030204" pitchFamily="34" charset="0"/>
              </a:rPr>
              <a:t>Maximum width 12’</a:t>
            </a:r>
          </a:p>
          <a:p>
            <a:pPr lvl="1">
              <a:spcBef>
                <a:spcPts val="600"/>
              </a:spcBef>
            </a:pPr>
            <a:r>
              <a:rPr lang="en-US" sz="2400" dirty="0">
                <a:latin typeface="Calibri" panose="020F0502020204030204" pitchFamily="34" charset="0"/>
              </a:rPr>
              <a:t>Total 74 precast panels</a:t>
            </a:r>
          </a:p>
          <a:p>
            <a:pPr lvl="2">
              <a:spcBef>
                <a:spcPts val="60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14 different panel widths</a:t>
            </a:r>
          </a:p>
        </p:txBody>
      </p:sp>
      <p:pic>
        <p:nvPicPr>
          <p:cNvPr id="45" name="Picture 44" descr="E:\Thesis (USB)\Progress\Pictures\Spring '14\Panel Breakdowns\East View - 2.jp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708" b="79812" l="5532" r="92750">
                        <a14:foregroundMark x1="88614" y1="40242" x2="88614" y2="40242"/>
                        <a14:foregroundMark x1="86144" y1="34724" x2="86144" y2="34724"/>
                        <a14:foregroundMark x1="86359" y1="41184" x2="86359" y2="41184"/>
                        <a14:foregroundMark x1="87970" y1="62180" x2="87970" y2="62180"/>
                        <a14:foregroundMark x1="87164" y1="62450" x2="87164" y2="62450"/>
                        <a14:foregroundMark x1="85714" y1="63392" x2="85714" y2="63392"/>
                        <a14:foregroundMark x1="78518" y1="51279" x2="78518" y2="51279"/>
                        <a14:foregroundMark x1="69656" y1="52355" x2="69656" y2="52355"/>
                        <a14:foregroundMark x1="66488" y1="51279" x2="66488" y2="51279"/>
                        <a14:foregroundMark x1="60687" y1="50471" x2="60687" y2="50471"/>
                        <a14:foregroundMark x1="64393" y1="38627" x2="64393" y2="38627"/>
                        <a14:foregroundMark x1="42374" y1="50740" x2="42374" y2="50740"/>
                        <a14:foregroundMark x1="38668" y1="51009" x2="38668" y2="51009"/>
                        <a14:foregroundMark x1="25188" y1="50740" x2="25188" y2="50740"/>
                        <a14:foregroundMark x1="24544" y1="66218" x2="24544" y2="66218"/>
                        <a14:foregroundMark x1="10365" y1="26245" x2="10365" y2="26245"/>
                        <a14:foregroundMark x1="82009" y1="22611" x2="82009" y2="22611"/>
                        <a14:foregroundMark x1="50806" y1="76043" x2="50806" y2="76043"/>
                        <a14:foregroundMark x1="50107" y1="76581" x2="50107" y2="76581"/>
                        <a14:foregroundMark x1="49678" y1="76581" x2="49678" y2="7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7" t="21454" r="8414" b="20000"/>
          <a:stretch/>
        </p:blipFill>
        <p:spPr bwMode="auto">
          <a:xfrm>
            <a:off x="9600387" y="1295399"/>
            <a:ext cx="8459013" cy="23359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49" descr="E:\Thesis (USB)\Progress\Pictures\Spring '14\Panel Breakdowns\North - 2.jp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371" b="82840" l="10126" r="79748">
                        <a14:foregroundMark x1="67162" y1="45759" x2="67162" y2="45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35" t="16586" r="20233" b="17574"/>
          <a:stretch/>
        </p:blipFill>
        <p:spPr bwMode="auto">
          <a:xfrm>
            <a:off x="9525000" y="3822540"/>
            <a:ext cx="8652472" cy="23684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Picture 52" descr="E:\Thesis (USB)\Progress\Pictures\Spring '14\Panel Breakdowns\South - 2.jpg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766" b="86842" l="1651" r="90540">
                        <a14:foregroundMark x1="44698" y1="53589" x2="44698" y2="53589"/>
                        <a14:foregroundMark x1="85587" y1="36364" x2="85587" y2="3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8" t="21312" r="11175" b="19125"/>
          <a:stretch/>
        </p:blipFill>
        <p:spPr bwMode="auto">
          <a:xfrm>
            <a:off x="18516600" y="1676400"/>
            <a:ext cx="8738967" cy="16123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6" name="Picture 55" descr="E:\Thesis (USB)\Progress\Pictures\Spring '14\Panel Breakdowns\West - 2.jpg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654" b="75962" l="13210" r="91004">
                        <a14:foregroundMark x1="27273" y1="43109" x2="27273" y2="43109"/>
                        <a14:foregroundMark x1="28456" y1="62821" x2="28456" y2="62821"/>
                        <a14:foregroundMark x1="41241" y1="42308" x2="41241" y2="42308"/>
                        <a14:foregroundMark x1="41998" y1="62340" x2="41998" y2="62340"/>
                        <a14:foregroundMark x1="53551" y1="62821" x2="53551" y2="62821"/>
                        <a14:foregroundMark x1="53314" y1="43910" x2="53314" y2="43910"/>
                        <a14:foregroundMark x1="65672" y1="41506" x2="65672" y2="41506"/>
                        <a14:foregroundMark x1="65909" y1="63782" x2="65909" y2="63782"/>
                        <a14:foregroundMark x1="75095" y1="64423" x2="75095" y2="64423"/>
                        <a14:foregroundMark x1="75379" y1="41827" x2="75379" y2="418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11330" r="9435" b="26601"/>
          <a:stretch/>
        </p:blipFill>
        <p:spPr bwMode="auto">
          <a:xfrm>
            <a:off x="18645090" y="3962400"/>
            <a:ext cx="8482110" cy="2019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471413"/>
              </p:ext>
            </p:extLst>
          </p:nvPr>
        </p:nvGraphicFramePr>
        <p:xfrm>
          <a:off x="4267200" y="4187370"/>
          <a:ext cx="4564740" cy="2173224"/>
        </p:xfrm>
        <a:graphic>
          <a:graphicData uri="http://schemas.openxmlformats.org/drawingml/2006/table">
            <a:tbl>
              <a:tblPr firstRow="1" firstCol="1" bandRow="1"/>
              <a:tblGrid>
                <a:gridCol w="1440540"/>
                <a:gridCol w="762000"/>
                <a:gridCol w="1143000"/>
                <a:gridCol w="1219200"/>
              </a:tblGrid>
              <a:tr h="219075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Panel Installation Durations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Façade Orientation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Panel Qty.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Calculated Duration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Adjusted Duration 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</a:tr>
              <a:tr h="1073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East Façade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19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1.27 Days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 Days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428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South Façade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25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1.67 Days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 Days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West Façade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22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1.47 Days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 Days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85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North Façade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0.53 Days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 Day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74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4.93 Days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 Days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8B"/>
                    </a:solidFill>
                  </a:tcPr>
                </a:tc>
              </a:tr>
              <a:tr h="34290">
                <a:tc gridSpan="4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*Durations taken from Precast Panel </a:t>
                      </a:r>
                      <a:r>
                        <a:rPr lang="en-US" sz="8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Takeoff,</a:t>
                      </a:r>
                      <a:r>
                        <a:rPr lang="en-US" sz="800" b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8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and assume productivity of </a:t>
                      </a:r>
                      <a:r>
                        <a:rPr lang="en-US" sz="8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16 </a:t>
                      </a:r>
                      <a:r>
                        <a:rPr lang="en-US" sz="8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Panels/Day.</a:t>
                      </a:r>
                      <a:r>
                        <a:rPr lang="en-US" sz="10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7" name="Rectangle 56"/>
          <p:cNvSpPr/>
          <p:nvPr/>
        </p:nvSpPr>
        <p:spPr>
          <a:xfrm>
            <a:off x="9215959" y="1114183"/>
            <a:ext cx="1318246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>
              <a:lnSpc>
                <a:spcPct val="120000"/>
              </a:lnSpc>
              <a:spcBef>
                <a:spcPts val="0"/>
              </a:spcBef>
            </a:pPr>
            <a:r>
              <a:rPr lang="en-US" sz="1500" u="sng" dirty="0" smtClean="0">
                <a:latin typeface="Calibri" panose="020F0502020204030204" pitchFamily="34" charset="0"/>
              </a:rPr>
              <a:t>East Elevation:</a:t>
            </a:r>
            <a:endParaRPr lang="en-US" sz="1500" u="sng" dirty="0">
              <a:latin typeface="Calibri" panose="020F0502020204030204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9220200" y="3552583"/>
            <a:ext cx="1455078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>
              <a:lnSpc>
                <a:spcPct val="120000"/>
              </a:lnSpc>
              <a:spcBef>
                <a:spcPts val="0"/>
              </a:spcBef>
            </a:pPr>
            <a:r>
              <a:rPr lang="en-US" sz="1500" u="sng" dirty="0" smtClean="0">
                <a:latin typeface="Calibri" panose="020F0502020204030204" pitchFamily="34" charset="0"/>
              </a:rPr>
              <a:t>North Elevation:</a:t>
            </a:r>
            <a:endParaRPr lang="en-US" sz="1500" u="sng" dirty="0">
              <a:latin typeface="Calibri" panose="020F050202020403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8440400" y="1114183"/>
            <a:ext cx="1453475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>
              <a:lnSpc>
                <a:spcPct val="120000"/>
              </a:lnSpc>
              <a:spcBef>
                <a:spcPts val="0"/>
              </a:spcBef>
            </a:pPr>
            <a:r>
              <a:rPr lang="en-US" sz="1500" u="sng" dirty="0" smtClean="0">
                <a:latin typeface="Calibri" panose="020F0502020204030204" pitchFamily="34" charset="0"/>
              </a:rPr>
              <a:t>South Elevation:</a:t>
            </a:r>
            <a:endParaRPr lang="en-US" sz="1500" u="sng" dirty="0">
              <a:latin typeface="Calibri" panose="020F0502020204030204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8516600" y="3562350"/>
            <a:ext cx="1396151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>
              <a:lnSpc>
                <a:spcPct val="120000"/>
              </a:lnSpc>
              <a:spcBef>
                <a:spcPts val="0"/>
              </a:spcBef>
            </a:pPr>
            <a:r>
              <a:rPr lang="en-US" sz="1500" u="sng" dirty="0" smtClean="0">
                <a:latin typeface="Calibri" panose="020F0502020204030204" pitchFamily="34" charset="0"/>
              </a:rPr>
              <a:t>West Elevation:</a:t>
            </a:r>
            <a:endParaRPr lang="en-US" sz="1500" u="sng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10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38200"/>
            <a:ext cx="27432000" cy="55863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7432000" cy="97155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0" y="762000"/>
            <a:ext cx="27432000" cy="1219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44000" y="-914400"/>
            <a:ext cx="9144000" cy="8382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-914400"/>
            <a:ext cx="9144000" cy="8382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8288000" y="-914400"/>
            <a:ext cx="9144000" cy="8382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27432000" cy="907198"/>
          </a:xfrm>
          <a:prstGeom prst="rect">
            <a:avLst/>
          </a:prstGeom>
          <a:solidFill>
            <a:srgbClr val="30303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44000" y="0"/>
            <a:ext cx="914400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Book Antiqua" panose="02040602050305030304" pitchFamily="18" charset="0"/>
              </a:rPr>
              <a:t>Mechanical Breadth</a:t>
            </a:r>
            <a:endParaRPr lang="en-US" sz="4800" dirty="0">
              <a:latin typeface="Book Antiqua" panose="0204060205030503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3000" y="2856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small" dirty="0" smtClean="0">
                <a:solidFill>
                  <a:schemeClr val="bg1"/>
                </a:solidFill>
                <a:latin typeface="+mj-lt"/>
              </a:rPr>
              <a:t>George M. </a:t>
            </a:r>
            <a:r>
              <a:rPr lang="en-US" sz="2000" cap="small" dirty="0" err="1" smtClean="0">
                <a:solidFill>
                  <a:schemeClr val="bg1"/>
                </a:solidFill>
                <a:latin typeface="+mj-lt"/>
              </a:rPr>
              <a:t>Andonie</a:t>
            </a:r>
            <a:r>
              <a:rPr lang="en-US" sz="2000" cap="small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│ Construction Option</a:t>
            </a:r>
            <a:endParaRPr lang="en-US" sz="2000" cap="sm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354800" y="762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cap="small" dirty="0" err="1" smtClean="0">
                <a:solidFill>
                  <a:schemeClr val="bg1"/>
                </a:solidFill>
              </a:rPr>
              <a:t>Geisinger</a:t>
            </a:r>
            <a:r>
              <a:rPr lang="en-US" sz="2400" cap="small" dirty="0" smtClean="0">
                <a:solidFill>
                  <a:schemeClr val="bg1"/>
                </a:solidFill>
              </a:rPr>
              <a:t> Grays Woods </a:t>
            </a:r>
          </a:p>
          <a:p>
            <a:pPr algn="r"/>
            <a:r>
              <a:rPr lang="en-US" sz="2400" cap="small" dirty="0" smtClean="0">
                <a:solidFill>
                  <a:schemeClr val="bg1"/>
                </a:solidFill>
              </a:rPr>
              <a:t>Ambulatory Care Campus – Phase II</a:t>
            </a:r>
          </a:p>
        </p:txBody>
      </p:sp>
      <p:pic>
        <p:nvPicPr>
          <p:cNvPr id="21" name="Picture 2" descr="E:\Thesis (USB)\CPEP Assignments\Abstract\Cover Pi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087" y="76200"/>
            <a:ext cx="1879713" cy="934652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52400" y="228600"/>
            <a:ext cx="1240631" cy="576262"/>
            <a:chOff x="54769" y="76200"/>
            <a:chExt cx="1240631" cy="576262"/>
          </a:xfrm>
        </p:grpSpPr>
        <p:pic>
          <p:nvPicPr>
            <p:cNvPr id="23" name="Picture 2" descr="http://water.engr.psu.edu/wagener/Pictures/PennState001.gif"/>
            <p:cNvPicPr>
              <a:picLocks noChangeAspect="1" noChangeArrowheads="1"/>
            </p:cNvPicPr>
            <p:nvPr/>
          </p:nvPicPr>
          <p:blipFill rotWithShape="1"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465"/>
            <a:stretch/>
          </p:blipFill>
          <p:spPr bwMode="auto">
            <a:xfrm>
              <a:off x="54769" y="76200"/>
              <a:ext cx="921861" cy="216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V:\Desktop\pennstate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67"/>
            <a:stretch/>
          </p:blipFill>
          <p:spPr bwMode="auto">
            <a:xfrm>
              <a:off x="76200" y="293003"/>
              <a:ext cx="1219200" cy="359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5" name="Straight Connector 24"/>
          <p:cNvCxnSpPr/>
          <p:nvPr/>
        </p:nvCxnSpPr>
        <p:spPr>
          <a:xfrm>
            <a:off x="9144000" y="-163513"/>
            <a:ext cx="0" cy="1155158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288000" y="-152400"/>
            <a:ext cx="0" cy="1163252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6424578"/>
            <a:ext cx="27432000" cy="43342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3"/>
          <p:cNvSpPr txBox="1">
            <a:spLocks/>
          </p:cNvSpPr>
          <p:nvPr/>
        </p:nvSpPr>
        <p:spPr>
          <a:xfrm>
            <a:off x="4038600" y="6096000"/>
            <a:ext cx="23393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April 16, 2014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4495800" y="-2057400"/>
            <a:ext cx="4267200" cy="77251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600" b="1" u="sng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Outline: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Introduction</a:t>
            </a:r>
            <a:endParaRPr lang="en-US" sz="1500" cap="small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Project Overview</a:t>
            </a:r>
          </a:p>
          <a:p>
            <a:pPr>
              <a:spcAft>
                <a:spcPts val="1200"/>
              </a:spcAft>
            </a:pPr>
            <a:r>
              <a:rPr lang="en-US" sz="1500" b="1" cap="small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Analysis #1: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In-Place vs.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Development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Implementation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IV. Analysis #2: Façade Prefabrication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 vs. Prefabricated Façade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Schedule, Cost &amp; Site Logistics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Analysis #3: Revaluating Composite Slab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Lightweight vs. Normal Concrete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Impacts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</a:t>
            </a:r>
            <a:r>
              <a:rPr lang="en-US" sz="15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VI. Final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VII. Acknowledgements</a:t>
            </a:r>
            <a:endParaRPr lang="en-US" sz="1500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862" y="990600"/>
            <a:ext cx="3880338" cy="5410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0" y="9906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64008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"/>
          <p:cNvSpPr txBox="1">
            <a:spLocks/>
          </p:cNvSpPr>
          <p:nvPr/>
        </p:nvSpPr>
        <p:spPr>
          <a:xfrm>
            <a:off x="3886200" y="1166020"/>
            <a:ext cx="5235575" cy="3482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600" b="1" u="sng" dirty="0" smtClean="0">
                <a:solidFill>
                  <a:schemeClr val="accent1">
                    <a:lumMod val="50000"/>
                  </a:schemeClr>
                </a:solidFill>
              </a:rPr>
              <a:t>Mechanical Analysis:</a:t>
            </a:r>
            <a:endParaRPr lang="en-US" sz="2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Evaluate Thermal Performance</a:t>
            </a:r>
          </a:p>
          <a:p>
            <a:pPr lvl="2"/>
            <a:r>
              <a:rPr lang="en-US" sz="2200" dirty="0" smtClean="0">
                <a:latin typeface="Calibri" panose="020F0502020204030204" pitchFamily="34" charset="0"/>
              </a:rPr>
              <a:t>Thermal Property Comparison</a:t>
            </a:r>
          </a:p>
          <a:p>
            <a:pPr lvl="2"/>
            <a:r>
              <a:rPr lang="en-US" sz="2200" dirty="0" smtClean="0">
                <a:latin typeface="Calibri" panose="020F0502020204030204" pitchFamily="34" charset="0"/>
              </a:rPr>
              <a:t>Energy Performance</a:t>
            </a:r>
            <a:endParaRPr lang="en-US" sz="2600" dirty="0" smtClean="0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18341625" y="1135991"/>
            <a:ext cx="4518375" cy="5382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600" b="1" u="sng" dirty="0" smtClean="0">
                <a:solidFill>
                  <a:schemeClr val="accent1">
                    <a:lumMod val="50000"/>
                  </a:schemeClr>
                </a:solidFill>
              </a:rPr>
              <a:t>Breadth Conclusions:</a:t>
            </a:r>
            <a:endParaRPr lang="en-US" sz="26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spcBef>
                <a:spcPts val="600"/>
              </a:spcBef>
            </a:pPr>
            <a:r>
              <a:rPr lang="en-US" sz="2400" dirty="0" smtClean="0">
                <a:latin typeface="Calibri" panose="020F0502020204030204" pitchFamily="34" charset="0"/>
              </a:rPr>
              <a:t>Improved Thermal Performance (By 20%)</a:t>
            </a:r>
          </a:p>
          <a:p>
            <a:pPr lvl="2"/>
            <a:r>
              <a:rPr lang="en-US" sz="2200" dirty="0" smtClean="0">
                <a:latin typeface="Calibri" panose="020F0502020204030204" pitchFamily="34" charset="0"/>
              </a:rPr>
              <a:t>Heat Gain/Loss Reduction</a:t>
            </a:r>
          </a:p>
          <a:p>
            <a:pPr lvl="2"/>
            <a:r>
              <a:rPr lang="en-US" sz="2200" dirty="0" smtClean="0">
                <a:latin typeface="Calibri" panose="020F0502020204030204" pitchFamily="34" charset="0"/>
              </a:rPr>
              <a:t>Reduced Heating/Cooling Costs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No condensation in systems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Potentially </a:t>
            </a:r>
            <a:r>
              <a:rPr lang="en-US" sz="2400" dirty="0">
                <a:latin typeface="Calibri" panose="020F0502020204030204" pitchFamily="34" charset="0"/>
              </a:rPr>
              <a:t>Downsize Mechanical System</a:t>
            </a:r>
          </a:p>
          <a:p>
            <a:pPr lvl="1"/>
            <a:endParaRPr lang="en-US" sz="2400" dirty="0" smtClean="0">
              <a:latin typeface="Calibri" panose="020F0502020204030204" pitchFamily="34" charset="0"/>
            </a:endParaRPr>
          </a:p>
          <a:p>
            <a:pPr lvl="1"/>
            <a:endParaRPr lang="en-US" sz="2400" dirty="0" smtClean="0">
              <a:latin typeface="Calibri" panose="020F0502020204030204" pitchFamily="34" charset="0"/>
            </a:endParaRPr>
          </a:p>
        </p:txBody>
      </p:sp>
      <p:pic>
        <p:nvPicPr>
          <p:cNvPr id="33" name="Picture 32" descr="E:\Thesis (USB)\Progress\Tech Analyses\2 - Building Facade Prefabrication\Nitterhouse HAM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9" t="23413" r="9208" b="14683"/>
          <a:stretch/>
        </p:blipFill>
        <p:spPr bwMode="auto">
          <a:xfrm>
            <a:off x="23622000" y="1905000"/>
            <a:ext cx="3125619" cy="3733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0" y="990600"/>
            <a:ext cx="4267200" cy="58583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600" b="1" u="sng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Outline: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sz="16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Introduction</a:t>
            </a:r>
            <a:endParaRPr lang="en-US" sz="1600" cap="small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sz="16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Project Overview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sz="16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Analysis #1: Virtual Mockups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sz="1600" b="1" cap="small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en-US" sz="1600" b="1" cap="small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Analysis #2: Façade Prefabrication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vs. Prefabricated Façade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Panel Design</a:t>
            </a:r>
          </a:p>
          <a:p>
            <a:pPr lvl="1">
              <a:spcAft>
                <a:spcPts val="1200"/>
              </a:spcAft>
            </a:pPr>
            <a:r>
              <a:rPr lang="en-US" sz="1500" b="1" cap="small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Panel Implementation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Recommendations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sz="1600" cap="small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6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Analysis #3: Revaluating Comp. Slab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sz="16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en-US" sz="16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Final Recommendations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sz="16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VII. Acknowledgements</a:t>
            </a:r>
          </a:p>
          <a:p>
            <a:pPr>
              <a:spcAft>
                <a:spcPts val="1800"/>
              </a:spcAft>
            </a:pPr>
            <a:endParaRPr lang="en-US" sz="1600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105400" y="5715000"/>
                <a:ext cx="2351926" cy="6593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ACEC</m:t>
                      </m:r>
                      <m:r>
                        <a:rPr lang="en-US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/>
                            </a:rPr>
                            <m:t>24∗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Q</m:t>
                          </m:r>
                          <m:r>
                            <a:rPr lang="en-US">
                              <a:latin typeface="Cambria Math"/>
                            </a:rPr>
                            <m:t>∗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CDD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ΔT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s</m:t>
                              </m:r>
                            </m:sub>
                          </m:sSub>
                          <m:r>
                            <a:rPr lang="en-US">
                              <a:latin typeface="Cambria Math"/>
                            </a:rPr>
                            <m:t>∗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CV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5715000"/>
                <a:ext cx="2351926" cy="65934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Content Placeholder 2"/>
          <p:cNvSpPr txBox="1">
            <a:spLocks/>
          </p:cNvSpPr>
          <p:nvPr/>
        </p:nvSpPr>
        <p:spPr>
          <a:xfrm>
            <a:off x="3711574" y="4114800"/>
            <a:ext cx="5584825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lvl="1" indent="0">
              <a:buNone/>
            </a:pPr>
            <a:r>
              <a:rPr lang="en-US" u="sng" dirty="0" smtClean="0">
                <a:latin typeface="Calibri" panose="020F0502020204030204" pitchFamily="34" charset="0"/>
              </a:rPr>
              <a:t>Annual Heating Fuel Consumption:</a:t>
            </a:r>
            <a:endParaRPr lang="en-US" u="sng" dirty="0">
              <a:latin typeface="Calibri" panose="020F0502020204030204" pitchFamily="34" charset="0"/>
            </a:endParaRPr>
          </a:p>
          <a:p>
            <a:pPr marL="365760" lvl="1" indent="0">
              <a:buNone/>
            </a:pPr>
            <a:endParaRPr lang="en-US" u="sng" dirty="0" smtClean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105400" y="4495800"/>
                <a:ext cx="2717347" cy="6584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AHFC</m:t>
                      </m:r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a:rPr lang="en-US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/>
                            </a:rPr>
                            <m:t>24∗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Q</m:t>
                          </m:r>
                          <m:r>
                            <a:rPr lang="en-US">
                              <a:latin typeface="Cambria Math"/>
                            </a:rPr>
                            <m:t>∗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HDD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ΔT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w</m:t>
                              </m:r>
                            </m:sub>
                          </m:sSub>
                          <m:r>
                            <a:rPr lang="en-US">
                              <a:latin typeface="Cambria Math"/>
                            </a:rPr>
                            <m:t>∗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HV</m:t>
                          </m:r>
                          <m:r>
                            <a:rPr lang="en-US">
                              <a:latin typeface="Cambria Math"/>
                            </a:rPr>
                            <m:t>∗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HEE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4495800"/>
                <a:ext cx="2717347" cy="65845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076700" y="52578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u="sng" dirty="0">
                <a:latin typeface="Calibri" panose="020F0502020204030204" pitchFamily="34" charset="0"/>
              </a:rPr>
              <a:t>Annual Cooling </a:t>
            </a:r>
            <a:r>
              <a:rPr lang="en-US" u="sng" dirty="0" smtClean="0">
                <a:latin typeface="Calibri" panose="020F0502020204030204" pitchFamily="34" charset="0"/>
              </a:rPr>
              <a:t>Energy Consumption:</a:t>
            </a:r>
            <a:endParaRPr lang="en-US" sz="2000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5011271" y="3581400"/>
                <a:ext cx="29056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>
                        <a:latin typeface="Cambria Math"/>
                      </a:rPr>
                      <m:t>Q</m:t>
                    </m:r>
                    <m:r>
                      <a:rPr lang="en-US" b="0" i="0">
                        <a:latin typeface="Cambria Math"/>
                      </a:rPr>
                      <m:t>=(</m:t>
                    </m:r>
                    <m:r>
                      <m:rPr>
                        <m:sty m:val="p"/>
                      </m:rPr>
                      <a:rPr lang="en-US" b="0" i="0">
                        <a:latin typeface="Cambria Math"/>
                      </a:rPr>
                      <m:t>U</m:t>
                    </m:r>
                  </m:oMath>
                </a14:m>
                <a:r>
                  <a:rPr lang="en-US" dirty="0"/>
                  <a:t>-Value)*(Area)*(ΔT</a:t>
                </a:r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1271" y="3581400"/>
                <a:ext cx="2905604" cy="369332"/>
              </a:xfrm>
              <a:prstGeom prst="rect">
                <a:avLst/>
              </a:prstGeom>
              <a:blipFill rotWithShape="1">
                <a:blip r:embed="rId9"/>
                <a:stretch>
                  <a:fillRect l="-210" t="-833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Content Placeholder 2"/>
          <p:cNvSpPr txBox="1">
            <a:spLocks/>
          </p:cNvSpPr>
          <p:nvPr/>
        </p:nvSpPr>
        <p:spPr>
          <a:xfrm>
            <a:off x="3711575" y="3200400"/>
            <a:ext cx="5584825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lvl="1" indent="0">
              <a:buNone/>
            </a:pPr>
            <a:r>
              <a:rPr lang="en-US" u="sng" dirty="0" smtClean="0">
                <a:latin typeface="Calibri" panose="020F0502020204030204" pitchFamily="34" charset="0"/>
              </a:rPr>
              <a:t>Heat Transfer Rate:</a:t>
            </a:r>
          </a:p>
        </p:txBody>
      </p:sp>
      <p:graphicFrame>
        <p:nvGraphicFramePr>
          <p:cNvPr id="42" name="Chart 4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7611768"/>
              </p:ext>
            </p:extLst>
          </p:nvPr>
        </p:nvGraphicFramePr>
        <p:xfrm>
          <a:off x="9270999" y="3493395"/>
          <a:ext cx="4577282" cy="3113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548884"/>
              </p:ext>
            </p:extLst>
          </p:nvPr>
        </p:nvGraphicFramePr>
        <p:xfrm>
          <a:off x="9906000" y="1466850"/>
          <a:ext cx="7848600" cy="1682115"/>
        </p:xfrm>
        <a:graphic>
          <a:graphicData uri="http://schemas.openxmlformats.org/drawingml/2006/table">
            <a:tbl>
              <a:tblPr/>
              <a:tblGrid>
                <a:gridCol w="1828800"/>
                <a:gridCol w="762000"/>
                <a:gridCol w="990600"/>
                <a:gridCol w="762000"/>
                <a:gridCol w="363978"/>
                <a:gridCol w="321822"/>
                <a:gridCol w="912239"/>
                <a:gridCol w="44450"/>
                <a:gridCol w="643511"/>
                <a:gridCol w="1219200"/>
              </a:tblGrid>
              <a:tr h="200025"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Heat Loss &amp; Heat Gain Calculations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95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Wall Assembly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 - Value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U-Value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Area (SF)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Heat Loss (Winter)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Heat Gain (Summer)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95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l-G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Δ</a:t>
                      </a: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 (°F)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BTU/Hr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l-G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Δ</a:t>
                      </a: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 (°F)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BTU/Hr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Existing Brick Assembly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25.05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0.03992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17,551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48,344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20,318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Precast Wall Assembly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31.22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0.03203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17,551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38,790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16,303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Difference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6.17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0.00789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8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9,554 BTU/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8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4,015 BTU/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8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 gridSpan="4"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*R-Values taken from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Nitterhouse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Manufacturer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4" name="Chart 4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5526006"/>
              </p:ext>
            </p:extLst>
          </p:nvPr>
        </p:nvGraphicFramePr>
        <p:xfrm>
          <a:off x="13716000" y="3581400"/>
          <a:ext cx="45720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8193" name="Picture 1" descr="E:\Thesis (USB)\Progress\Progress\Final Presentation\Pictures\Graphs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60"/>
          <a:stretch/>
        </p:blipFill>
        <p:spPr bwMode="auto">
          <a:xfrm>
            <a:off x="12649200" y="3287232"/>
            <a:ext cx="1225612" cy="22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" descr="E:\Thesis (USB)\Progress\Progress\Final Presentation\Pictures\Graphs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4020800" y="3244040"/>
            <a:ext cx="1225612" cy="28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38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38200"/>
            <a:ext cx="27432000" cy="55863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7432000" cy="97155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0" y="762000"/>
            <a:ext cx="27432000" cy="1219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44000" y="-914400"/>
            <a:ext cx="9144000" cy="8382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-914400"/>
            <a:ext cx="9144000" cy="8382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8288000" y="-914400"/>
            <a:ext cx="9144000" cy="8382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27432000" cy="907198"/>
          </a:xfrm>
          <a:prstGeom prst="rect">
            <a:avLst/>
          </a:prstGeom>
          <a:solidFill>
            <a:srgbClr val="30303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44000" y="0"/>
            <a:ext cx="914400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Book Antiqua" panose="02040602050305030304" pitchFamily="18" charset="0"/>
              </a:rPr>
              <a:t>Panel Implementation</a:t>
            </a:r>
            <a:endParaRPr lang="en-US" sz="4800" dirty="0">
              <a:latin typeface="Book Antiqua" panose="0204060205030503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3000" y="2856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small" dirty="0" smtClean="0">
                <a:solidFill>
                  <a:schemeClr val="bg1"/>
                </a:solidFill>
                <a:latin typeface="+mj-lt"/>
              </a:rPr>
              <a:t>George M. </a:t>
            </a:r>
            <a:r>
              <a:rPr lang="en-US" sz="2000" cap="small" dirty="0" err="1" smtClean="0">
                <a:solidFill>
                  <a:schemeClr val="bg1"/>
                </a:solidFill>
                <a:latin typeface="+mj-lt"/>
              </a:rPr>
              <a:t>Andonie</a:t>
            </a:r>
            <a:r>
              <a:rPr lang="en-US" sz="2000" cap="small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│ Construction Option</a:t>
            </a:r>
            <a:endParaRPr lang="en-US" sz="2000" cap="sm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354800" y="762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cap="small" dirty="0" err="1" smtClean="0">
                <a:solidFill>
                  <a:schemeClr val="bg1"/>
                </a:solidFill>
              </a:rPr>
              <a:t>Geisinger</a:t>
            </a:r>
            <a:r>
              <a:rPr lang="en-US" sz="2400" cap="small" dirty="0" smtClean="0">
                <a:solidFill>
                  <a:schemeClr val="bg1"/>
                </a:solidFill>
              </a:rPr>
              <a:t> Grays Woods </a:t>
            </a:r>
          </a:p>
          <a:p>
            <a:pPr algn="r"/>
            <a:r>
              <a:rPr lang="en-US" sz="2400" cap="small" dirty="0" smtClean="0">
                <a:solidFill>
                  <a:schemeClr val="bg1"/>
                </a:solidFill>
              </a:rPr>
              <a:t>Ambulatory Care Campus – Phase II</a:t>
            </a:r>
          </a:p>
        </p:txBody>
      </p:sp>
      <p:pic>
        <p:nvPicPr>
          <p:cNvPr id="21" name="Picture 2" descr="E:\Thesis (USB)\CPEP Assignments\Abstract\Cover Pi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087" y="76200"/>
            <a:ext cx="1879713" cy="934652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52400" y="228600"/>
            <a:ext cx="1240631" cy="576262"/>
            <a:chOff x="54769" y="76200"/>
            <a:chExt cx="1240631" cy="576262"/>
          </a:xfrm>
        </p:grpSpPr>
        <p:pic>
          <p:nvPicPr>
            <p:cNvPr id="23" name="Picture 2" descr="http://water.engr.psu.edu/wagener/Pictures/PennState001.gif"/>
            <p:cNvPicPr>
              <a:picLocks noChangeAspect="1" noChangeArrowheads="1"/>
            </p:cNvPicPr>
            <p:nvPr/>
          </p:nvPicPr>
          <p:blipFill rotWithShape="1"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465"/>
            <a:stretch/>
          </p:blipFill>
          <p:spPr bwMode="auto">
            <a:xfrm>
              <a:off x="54769" y="76200"/>
              <a:ext cx="921861" cy="216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V:\Desktop\pennstate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67"/>
            <a:stretch/>
          </p:blipFill>
          <p:spPr bwMode="auto">
            <a:xfrm>
              <a:off x="76200" y="293003"/>
              <a:ext cx="1219200" cy="359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5" name="Straight Connector 24"/>
          <p:cNvCxnSpPr/>
          <p:nvPr/>
        </p:nvCxnSpPr>
        <p:spPr>
          <a:xfrm>
            <a:off x="9144000" y="-178027"/>
            <a:ext cx="0" cy="1174365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288000" y="-152400"/>
            <a:ext cx="0" cy="1154113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6424578"/>
            <a:ext cx="27432000" cy="43342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3"/>
          <p:cNvSpPr txBox="1">
            <a:spLocks/>
          </p:cNvSpPr>
          <p:nvPr/>
        </p:nvSpPr>
        <p:spPr>
          <a:xfrm>
            <a:off x="4038600" y="6096000"/>
            <a:ext cx="23393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April 16, 2014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4495800" y="990600"/>
            <a:ext cx="4267200" cy="77251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600" b="1" u="sng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Outline: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Introduction</a:t>
            </a:r>
            <a:endParaRPr lang="en-US" sz="1500" cap="small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Project Overview</a:t>
            </a:r>
          </a:p>
          <a:p>
            <a:pPr>
              <a:spcAft>
                <a:spcPts val="1200"/>
              </a:spcAft>
            </a:pPr>
            <a:r>
              <a:rPr lang="en-US" sz="1500" b="1" cap="small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Analysis #1: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In-Place vs.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Development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Implementation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IV. Analysis #2: Façade Prefabrication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 vs. Prefabricated Façade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Schedule, Cost &amp; Site Logistics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Analysis #3: Revaluating Composite Slab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Lightweight vs. Normal Concrete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Impacts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VI. Final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VII. Acknowledgements</a:t>
            </a:r>
            <a:endParaRPr lang="en-US" sz="1500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862" y="990600"/>
            <a:ext cx="3880338" cy="5410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0" y="9906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64008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0" y="990600"/>
            <a:ext cx="4267200" cy="58583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600" b="1" u="sng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Outline: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sz="16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Introduction</a:t>
            </a:r>
            <a:endParaRPr lang="en-US" sz="1600" cap="small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sz="16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Project Overview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sz="16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Analysis #1: Virtual Mockups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sz="1600" b="1" cap="small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en-US" sz="1600" b="1" cap="small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Analysis #2: Façade Prefabrication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vs. Prefabricated Façade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Panel Design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Mechanical Breadth Analysis</a:t>
            </a:r>
          </a:p>
          <a:p>
            <a:pPr lvl="1">
              <a:spcAft>
                <a:spcPts val="1200"/>
              </a:spcAft>
            </a:pPr>
            <a:r>
              <a:rPr lang="en-US" sz="1500" b="1" cap="small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Panel Implementation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Recommendations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sz="1600" cap="small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6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Analysis #3: Revaluating Comp. Slab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sz="16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en-US" sz="16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Final Recommendations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sz="16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VII. Acknowledgements</a:t>
            </a:r>
          </a:p>
          <a:p>
            <a:pPr>
              <a:spcAft>
                <a:spcPts val="1800"/>
              </a:spcAft>
            </a:pPr>
            <a:endParaRPr lang="en-US" sz="1600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E:\Thesis (USB)\Progress\Progress\Tech Analyses\2 - Building Facade Prefabrication\Site Layout (Prefab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3294" y="1480158"/>
            <a:ext cx="6393412" cy="481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Content Placeholder 2"/>
          <p:cNvSpPr txBox="1">
            <a:spLocks/>
          </p:cNvSpPr>
          <p:nvPr/>
        </p:nvSpPr>
        <p:spPr>
          <a:xfrm>
            <a:off x="18288000" y="971550"/>
            <a:ext cx="8379551" cy="2973094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b="1" u="sng" dirty="0" smtClean="0">
                <a:solidFill>
                  <a:schemeClr val="accent1">
                    <a:lumMod val="50000"/>
                  </a:schemeClr>
                </a:solidFill>
              </a:rPr>
              <a:t>Site Layout:</a:t>
            </a: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4041048" y="1219200"/>
            <a:ext cx="8379551" cy="2973094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b="1" u="sng" dirty="0" smtClean="0">
                <a:solidFill>
                  <a:schemeClr val="accent1">
                    <a:lumMod val="50000"/>
                  </a:schemeClr>
                </a:solidFill>
              </a:rPr>
              <a:t>Schedule Implications:</a:t>
            </a: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Subcontractor &amp; End User Feedback</a:t>
            </a: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Eliminate coordination issues</a:t>
            </a: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No disturbance to project Schedule</a:t>
            </a: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Visualization of Built Space</a:t>
            </a:r>
          </a:p>
        </p:txBody>
      </p:sp>
      <p:pic>
        <p:nvPicPr>
          <p:cNvPr id="30" name="Picture 29" descr="E:\Thesis (USB)\Progress\Progress\Tech Analyses\2 - Building Facade Prefabrication\Schedules\Summary - Small (Report)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1755308"/>
            <a:ext cx="13988690" cy="39408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/>
          <p:cNvCxnSpPr/>
          <p:nvPr/>
        </p:nvCxnSpPr>
        <p:spPr>
          <a:xfrm>
            <a:off x="14280564" y="4405086"/>
            <a:ext cx="2697480" cy="0"/>
          </a:xfrm>
          <a:prstGeom prst="line">
            <a:avLst/>
          </a:prstGeom>
          <a:ln w="69850" cap="rnd">
            <a:solidFill>
              <a:srgbClr val="FF0000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6927920" y="7620000"/>
            <a:ext cx="338328" cy="0"/>
          </a:xfrm>
          <a:prstGeom prst="line">
            <a:avLst/>
          </a:prstGeom>
          <a:ln w="69850" cap="rnd">
            <a:solidFill>
              <a:srgbClr val="FF0000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6966079" y="7910511"/>
            <a:ext cx="80994" cy="0"/>
          </a:xfrm>
          <a:prstGeom prst="line">
            <a:avLst/>
          </a:prstGeom>
          <a:ln w="69850" cap="rnd">
            <a:solidFill>
              <a:srgbClr val="FF0000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7097347" y="8201030"/>
            <a:ext cx="210075" cy="0"/>
          </a:xfrm>
          <a:prstGeom prst="line">
            <a:avLst/>
          </a:prstGeom>
          <a:ln w="69850" cap="rnd">
            <a:solidFill>
              <a:srgbClr val="FF0000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2"/>
          <p:cNvSpPr txBox="1">
            <a:spLocks/>
          </p:cNvSpPr>
          <p:nvPr/>
        </p:nvSpPr>
        <p:spPr>
          <a:xfrm>
            <a:off x="5552167" y="5842000"/>
            <a:ext cx="6378575" cy="3619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Shorten Brick Installation    by 96 Days!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882255" y="5708048"/>
            <a:ext cx="3948545" cy="534002"/>
            <a:chOff x="14194771" y="5708048"/>
            <a:chExt cx="3532909" cy="534002"/>
          </a:xfrm>
        </p:grpSpPr>
        <p:grpSp>
          <p:nvGrpSpPr>
            <p:cNvPr id="39" name="Group 38"/>
            <p:cNvGrpSpPr/>
            <p:nvPr/>
          </p:nvGrpSpPr>
          <p:grpSpPr>
            <a:xfrm>
              <a:off x="14194771" y="5708048"/>
              <a:ext cx="3532909" cy="534002"/>
              <a:chOff x="12509225" y="5193527"/>
              <a:chExt cx="3532909" cy="534002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>
                <a:off x="14943504" y="5193527"/>
                <a:ext cx="0" cy="172052"/>
              </a:xfrm>
              <a:prstGeom prst="line">
                <a:avLst/>
              </a:pr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14937349" y="5276679"/>
                <a:ext cx="414155" cy="0"/>
              </a:xfrm>
              <a:prstGeom prst="line">
                <a:avLst/>
              </a:pr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Content Placeholder 2"/>
              <p:cNvSpPr txBox="1">
                <a:spLocks/>
              </p:cNvSpPr>
              <p:nvPr/>
            </p:nvSpPr>
            <p:spPr>
              <a:xfrm>
                <a:off x="12509225" y="5365579"/>
                <a:ext cx="3532909" cy="3619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7432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Wingdings 2" pitchFamily="18" charset="2"/>
                  <a:buChar char=""/>
                  <a:defRPr sz="2000" kern="1200" spc="15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indent="-182880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Font typeface="Wingdings" pitchFamily="2" charset="2"/>
                  <a:buChar char="§"/>
                  <a:defRPr sz="1800" kern="1200" spc="1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22960" indent="-182880" algn="l" defTabSz="914400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Font typeface="Wingdings" pitchFamily="2" charset="2"/>
                  <a:buChar char="§"/>
                  <a:defRPr sz="1600" kern="1200" spc="1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097280" indent="-182880" algn="l" defTabSz="914400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Font typeface="Wingdings" pitchFamily="2" charset="2"/>
                  <a:buChar char="§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Wingdings" pitchFamily="2" charset="2"/>
                  <a:buChar char="§"/>
                  <a:defRPr sz="1300" kern="1200" spc="1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15544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1828800" indent="-182880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Font typeface="Wingdings" pitchFamily="2" charset="2"/>
                  <a:buChar char="§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2103120" indent="-182880" algn="l" defTabSz="914400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Font typeface="Wingdings" pitchFamily="2" charset="2"/>
                  <a:buChar char="§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2377440" indent="-18288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Wingdings" pitchFamily="2" charset="2"/>
                  <a:buChar char="§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4450" indent="0">
                  <a:spcBef>
                    <a:spcPts val="0"/>
                  </a:spcBef>
                  <a:buNone/>
                </a:pPr>
                <a:r>
                  <a:rPr lang="en-US" b="1" dirty="0" smtClean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Schedule Savings = 3 weeks</a:t>
                </a:r>
              </a:p>
            </p:txBody>
          </p:sp>
        </p:grpSp>
        <p:cxnSp>
          <p:nvCxnSpPr>
            <p:cNvPr id="46" name="Straight Connector 45"/>
            <p:cNvCxnSpPr/>
            <p:nvPr/>
          </p:nvCxnSpPr>
          <p:spPr>
            <a:xfrm>
              <a:off x="17030704" y="5708050"/>
              <a:ext cx="0" cy="172052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Arrow Connector 8"/>
          <p:cNvCxnSpPr/>
          <p:nvPr/>
        </p:nvCxnSpPr>
        <p:spPr>
          <a:xfrm flipH="1">
            <a:off x="15011400" y="4953000"/>
            <a:ext cx="1600200" cy="0"/>
          </a:xfrm>
          <a:prstGeom prst="straightConnector1">
            <a:avLst/>
          </a:prstGeom>
          <a:ln w="25400"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86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38200"/>
            <a:ext cx="27432000" cy="55863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7432000" cy="97155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0" y="762000"/>
            <a:ext cx="27432000" cy="1219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44000" y="-914400"/>
            <a:ext cx="9144000" cy="8382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-914400"/>
            <a:ext cx="9144000" cy="8382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8288000" y="-914400"/>
            <a:ext cx="9144000" cy="8382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27432000" cy="907198"/>
          </a:xfrm>
          <a:prstGeom prst="rect">
            <a:avLst/>
          </a:prstGeom>
          <a:solidFill>
            <a:srgbClr val="30303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143000" y="2856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small" dirty="0" smtClean="0">
                <a:solidFill>
                  <a:schemeClr val="bg1"/>
                </a:solidFill>
                <a:latin typeface="+mj-lt"/>
              </a:rPr>
              <a:t>George M. </a:t>
            </a:r>
            <a:r>
              <a:rPr lang="en-US" sz="2000" cap="small" dirty="0" err="1" smtClean="0">
                <a:solidFill>
                  <a:schemeClr val="bg1"/>
                </a:solidFill>
                <a:latin typeface="+mj-lt"/>
              </a:rPr>
              <a:t>Andonie</a:t>
            </a:r>
            <a:r>
              <a:rPr lang="en-US" sz="2000" cap="small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│ Construction Option</a:t>
            </a:r>
            <a:endParaRPr lang="en-US" sz="2000" cap="sm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354800" y="762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cap="small" dirty="0" err="1" smtClean="0">
                <a:solidFill>
                  <a:schemeClr val="bg1"/>
                </a:solidFill>
              </a:rPr>
              <a:t>Geisinger</a:t>
            </a:r>
            <a:r>
              <a:rPr lang="en-US" sz="2400" cap="small" dirty="0" smtClean="0">
                <a:solidFill>
                  <a:schemeClr val="bg1"/>
                </a:solidFill>
              </a:rPr>
              <a:t> Grays Woods </a:t>
            </a:r>
          </a:p>
          <a:p>
            <a:pPr algn="r"/>
            <a:r>
              <a:rPr lang="en-US" sz="2400" cap="small" dirty="0" smtClean="0">
                <a:solidFill>
                  <a:schemeClr val="bg1"/>
                </a:solidFill>
              </a:rPr>
              <a:t>Ambulatory Care Campus – Phase II</a:t>
            </a:r>
          </a:p>
        </p:txBody>
      </p:sp>
      <p:pic>
        <p:nvPicPr>
          <p:cNvPr id="21" name="Picture 2" descr="E:\Thesis (USB)\CPEP Assignments\Abstract\Cover Pi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087" y="76200"/>
            <a:ext cx="1879713" cy="934652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52400" y="228600"/>
            <a:ext cx="1240631" cy="576262"/>
            <a:chOff x="54769" y="76200"/>
            <a:chExt cx="1240631" cy="576262"/>
          </a:xfrm>
        </p:grpSpPr>
        <p:pic>
          <p:nvPicPr>
            <p:cNvPr id="23" name="Picture 2" descr="http://water.engr.psu.edu/wagener/Pictures/PennState001.gif"/>
            <p:cNvPicPr>
              <a:picLocks noChangeAspect="1" noChangeArrowheads="1"/>
            </p:cNvPicPr>
            <p:nvPr/>
          </p:nvPicPr>
          <p:blipFill rotWithShape="1"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465"/>
            <a:stretch/>
          </p:blipFill>
          <p:spPr bwMode="auto">
            <a:xfrm>
              <a:off x="54769" y="76200"/>
              <a:ext cx="921861" cy="216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V:\Desktop\pennstate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67"/>
            <a:stretch/>
          </p:blipFill>
          <p:spPr bwMode="auto">
            <a:xfrm>
              <a:off x="76200" y="293003"/>
              <a:ext cx="1219200" cy="359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5" name="Straight Connector 24"/>
          <p:cNvCxnSpPr/>
          <p:nvPr/>
        </p:nvCxnSpPr>
        <p:spPr>
          <a:xfrm>
            <a:off x="9144000" y="-163513"/>
            <a:ext cx="0" cy="1135063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288000" y="-152400"/>
            <a:ext cx="0" cy="1163252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6424578"/>
            <a:ext cx="27432000" cy="43342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3"/>
          <p:cNvSpPr txBox="1">
            <a:spLocks/>
          </p:cNvSpPr>
          <p:nvPr/>
        </p:nvSpPr>
        <p:spPr>
          <a:xfrm>
            <a:off x="4038600" y="6096000"/>
            <a:ext cx="23393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April 16, 2014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4495800" y="990600"/>
            <a:ext cx="4267200" cy="77251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600" b="1" u="sng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Outline: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Introduction</a:t>
            </a:r>
            <a:endParaRPr lang="en-US" sz="1500" cap="small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Project Overview</a:t>
            </a:r>
          </a:p>
          <a:p>
            <a:pPr>
              <a:spcAft>
                <a:spcPts val="1200"/>
              </a:spcAft>
            </a:pPr>
            <a:r>
              <a:rPr lang="en-US" sz="1500" b="1" cap="small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Analysis #1: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In-Place vs.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Development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Implementation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IV. Analysis #2: Façade Prefabrication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 vs. Prefabricated Façade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Schedule, Cost &amp; Site Logistics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Analysis #3: Revaluating Composite Slab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Lightweight vs. Normal Concrete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Impacts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VI. Final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VII. Acknowledgements</a:t>
            </a:r>
            <a:endParaRPr lang="en-US" sz="1500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862" y="990600"/>
            <a:ext cx="3880338" cy="5410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0" y="9906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64008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0" y="990600"/>
            <a:ext cx="4267200" cy="58583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600" b="1" u="sng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Outline: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sz="16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Introduction</a:t>
            </a:r>
            <a:endParaRPr lang="en-US" sz="1600" cap="small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sz="16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Project Overview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sz="16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Analysis #1: Virtual Mockups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sz="1600" b="1" cap="small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en-US" sz="1600" b="1" cap="small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Analysis #2: Façade Prefabrication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vs. Prefabricated Façade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Panel Design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Panel Implementation</a:t>
            </a:r>
          </a:p>
          <a:p>
            <a:pPr lvl="1">
              <a:spcAft>
                <a:spcPts val="1200"/>
              </a:spcAft>
            </a:pPr>
            <a:r>
              <a:rPr lang="en-US" sz="1500" b="1" cap="small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Recommendations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sz="1600" cap="small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6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Analysis #3: Revaluating Comp. Slab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sz="16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en-US" sz="16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Final Recommendations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sz="16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VII. Acknowledgements</a:t>
            </a:r>
          </a:p>
          <a:p>
            <a:pPr>
              <a:spcAft>
                <a:spcPts val="1800"/>
              </a:spcAft>
            </a:pPr>
            <a:endParaRPr lang="en-US" sz="1600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9144000" y="0"/>
            <a:ext cx="914400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Book Antiqua" panose="02040602050305030304" pitchFamily="18" charset="0"/>
              </a:rPr>
              <a:t>Panel Implementation</a:t>
            </a:r>
            <a:endParaRPr lang="en-US" sz="4800" dirty="0">
              <a:latin typeface="Book Antiqua" panose="02040602050305030304" pitchFamily="18" charset="0"/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3810000" y="1166020"/>
            <a:ext cx="5334000" cy="5234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600" b="1" u="sng" dirty="0" smtClean="0">
                <a:solidFill>
                  <a:schemeClr val="accent1">
                    <a:lumMod val="50000"/>
                  </a:schemeClr>
                </a:solidFill>
              </a:rPr>
              <a:t>Cost Implications:</a:t>
            </a:r>
            <a:endParaRPr lang="en-US" sz="2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Implement = Additional $10/SF</a:t>
            </a:r>
          </a:p>
          <a:p>
            <a:pPr lvl="2"/>
            <a:endParaRPr lang="en-US" sz="2200" dirty="0" smtClean="0">
              <a:latin typeface="Calibri" panose="020F0502020204030204" pitchFamily="34" charset="0"/>
            </a:endParaRP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Interior Components Same</a:t>
            </a:r>
          </a:p>
          <a:p>
            <a:pPr lvl="2"/>
            <a:r>
              <a:rPr lang="en-US" sz="2200" dirty="0" smtClean="0">
                <a:latin typeface="Calibri" panose="020F0502020204030204" pitchFamily="34" charset="0"/>
              </a:rPr>
              <a:t>Vapor Barrier, Sheathing &amp; Backup</a:t>
            </a:r>
          </a:p>
          <a:p>
            <a:pPr lvl="2"/>
            <a:endParaRPr lang="en-US" sz="2200" dirty="0" smtClean="0">
              <a:latin typeface="Calibri" panose="020F0502020204030204" pitchFamily="34" charset="0"/>
            </a:endParaRP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Cost Changes</a:t>
            </a:r>
          </a:p>
          <a:p>
            <a:pPr lvl="2"/>
            <a:r>
              <a:rPr lang="en-US" sz="2200" dirty="0" smtClean="0">
                <a:latin typeface="Calibri" panose="020F0502020204030204" pitchFamily="34" charset="0"/>
              </a:rPr>
              <a:t>2” vs. 4” Insulation</a:t>
            </a:r>
          </a:p>
          <a:p>
            <a:pPr lvl="2"/>
            <a:r>
              <a:rPr lang="en-US" sz="2200" dirty="0" smtClean="0">
                <a:latin typeface="Calibri" panose="020F0502020204030204" pitchFamily="34" charset="0"/>
              </a:rPr>
              <a:t>Caulking Panel Joints</a:t>
            </a:r>
          </a:p>
          <a:p>
            <a:pPr lvl="2"/>
            <a:endParaRPr lang="en-US" sz="2200" dirty="0" smtClean="0">
              <a:latin typeface="Calibri" panose="020F0502020204030204" pitchFamily="34" charset="0"/>
            </a:endParaRP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General Conditions Savings</a:t>
            </a:r>
          </a:p>
          <a:p>
            <a:pPr lvl="2"/>
            <a:r>
              <a:rPr lang="en-US" sz="2200" dirty="0" smtClean="0">
                <a:latin typeface="Calibri" panose="020F0502020204030204" pitchFamily="34" charset="0"/>
              </a:rPr>
              <a:t>21 Days = $43,663</a:t>
            </a:r>
          </a:p>
          <a:p>
            <a:pPr lvl="1"/>
            <a:endParaRPr lang="en-US" sz="2400" dirty="0" smtClean="0">
              <a:latin typeface="Calibri" panose="020F0502020204030204" pitchFamily="34" charset="0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18288000" y="1104900"/>
            <a:ext cx="9067800" cy="529590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b="1" u="sng" dirty="0" smtClean="0">
                <a:solidFill>
                  <a:schemeClr val="accent1">
                    <a:lumMod val="50000"/>
                  </a:schemeClr>
                </a:solidFill>
              </a:rPr>
              <a:t>Final Conclusions:</a:t>
            </a:r>
            <a:endParaRPr lang="en-US" sz="2600" b="1" u="sng" dirty="0">
              <a:solidFill>
                <a:schemeClr val="accent1">
                  <a:lumMod val="50000"/>
                </a:schemeClr>
              </a:solidFill>
            </a:endParaRP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74 Architectural Precast Panels</a:t>
            </a: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Improve Thermal Performance by 20%</a:t>
            </a: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Schedule Reduction = 21 Days</a:t>
            </a: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Implementation Cost = $50,000 </a:t>
            </a: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</a:pPr>
            <a:endParaRPr lang="en-US" b="1" u="sng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b="1" u="sng" dirty="0" smtClean="0">
                <a:solidFill>
                  <a:schemeClr val="accent1">
                    <a:lumMod val="50000"/>
                  </a:schemeClr>
                </a:solidFill>
              </a:rPr>
              <a:t>Recommendation:</a:t>
            </a: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Not in owner’s best interest to pursue</a:t>
            </a:r>
          </a:p>
          <a:p>
            <a:pPr marL="1051560" lvl="2" indent="-457200">
              <a:lnSpc>
                <a:spcPct val="120000"/>
              </a:lnSpc>
              <a:spcBef>
                <a:spcPts val="0"/>
              </a:spcBef>
            </a:pP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Increased cost and planning for implementation outweigh savings in schedule and building performance</a:t>
            </a:r>
          </a:p>
          <a:p>
            <a:pPr marL="1051560" lvl="2" indent="-457200">
              <a:lnSpc>
                <a:spcPct val="120000"/>
              </a:lnSpc>
              <a:spcBef>
                <a:spcPts val="0"/>
              </a:spcBef>
            </a:pPr>
            <a:endParaRPr lang="en-US" sz="2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</a:pPr>
            <a:endParaRPr lang="en-US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737410"/>
              </p:ext>
            </p:extLst>
          </p:nvPr>
        </p:nvGraphicFramePr>
        <p:xfrm>
          <a:off x="11430000" y="4448556"/>
          <a:ext cx="4953000" cy="1682496"/>
        </p:xfrm>
        <a:graphic>
          <a:graphicData uri="http://schemas.openxmlformats.org/drawingml/2006/table">
            <a:tbl>
              <a:tblPr firstRow="1" firstCol="1" bandRow="1"/>
              <a:tblGrid>
                <a:gridCol w="1955800"/>
                <a:gridCol w="1473200"/>
                <a:gridCol w="1524000"/>
              </a:tblGrid>
              <a:tr h="3429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Building Enclosure Cost Comparison Summary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01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Item Description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Prefabricated Panels Total Cost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Existing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Brick 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 Cost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Cost of Assembly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$814,562.69</a:t>
                      </a:r>
                    </a:p>
                  </a:txBody>
                  <a:tcPr marL="9525" marR="9525" marT="9525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$721,130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699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General Conditions Cost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$742,260.05</a:t>
                      </a:r>
                    </a:p>
                  </a:txBody>
                  <a:tcPr marL="9525" marR="9525" marT="9525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$785,922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Total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$1,556,823</a:t>
                      </a:r>
                    </a:p>
                  </a:txBody>
                  <a:tcPr marL="9525" marR="9525" marT="9525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$1,507,052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8B"/>
                    </a:solidFill>
                  </a:tcPr>
                </a:tc>
              </a:tr>
              <a:tr h="34290">
                <a:tc gridSpan="3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**Estimated Assembly costs based on RS Means 2013, </a:t>
                      </a:r>
                      <a:r>
                        <a:rPr lang="en-US" sz="800" dirty="0" err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Nitterhouse</a:t>
                      </a:r>
                      <a:r>
                        <a:rPr lang="en-US" sz="8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Concrete, and Actual Project Costs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396814"/>
              </p:ext>
            </p:extLst>
          </p:nvPr>
        </p:nvGraphicFramePr>
        <p:xfrm>
          <a:off x="9486900" y="1166020"/>
          <a:ext cx="8458200" cy="2909316"/>
        </p:xfrm>
        <a:graphic>
          <a:graphicData uri="http://schemas.openxmlformats.org/drawingml/2006/table">
            <a:tbl>
              <a:tblPr firstRow="1" firstCol="1" bandRow="1"/>
              <a:tblGrid>
                <a:gridCol w="2400300"/>
                <a:gridCol w="1104900"/>
                <a:gridCol w="533400"/>
                <a:gridCol w="1295400"/>
                <a:gridCol w="1371600"/>
                <a:gridCol w="838200"/>
                <a:gridCol w="914400"/>
              </a:tblGrid>
              <a:tr h="200025">
                <a:tc gridSpan="7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Building Enclosure Construction Cost Comparison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7315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Material Description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Unit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Prefabricated Panels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Traditional Brick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2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Cost/SF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 Cost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Cost/SF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 Cost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</a:tr>
              <a:tr h="11303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Exterior Face Wall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17,551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SF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$25.00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$438,775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$16.10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$282,571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Interior </a:t>
                      </a:r>
                      <a:r>
                        <a:rPr lang="en-US" sz="1400" b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Component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17,551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SF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$19.63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$344,485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$19.63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$344,485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99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Insulation (2" or 4")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17,551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SF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$1.37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$24,045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$2.68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$47,037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85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Caulking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3,360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LF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$2.16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$7,258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99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Transportation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Included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Included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431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Erection Equipment (Scaffolding or Crane)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Included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Included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$47,037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8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$48.2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$814,563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$38.4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$721,130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8B"/>
                    </a:solidFill>
                  </a:tcPr>
                </a:tc>
              </a:tr>
              <a:tr h="34290">
                <a:tc gridSpan="7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Costs provided by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Nitterhouse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Concrete, RS Means 2013, and Actual Project Costs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128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38200"/>
            <a:ext cx="27432000" cy="55863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7432000" cy="97155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0" y="762000"/>
            <a:ext cx="27432000" cy="1219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44000" y="-914400"/>
            <a:ext cx="9144000" cy="8382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-914400"/>
            <a:ext cx="9144000" cy="8382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8288000" y="-914400"/>
            <a:ext cx="9144000" cy="8382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27432000" cy="907198"/>
          </a:xfrm>
          <a:prstGeom prst="rect">
            <a:avLst/>
          </a:prstGeom>
          <a:solidFill>
            <a:srgbClr val="30303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44000" y="0"/>
            <a:ext cx="914400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3000" y="2856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small" dirty="0" smtClean="0">
                <a:solidFill>
                  <a:schemeClr val="bg1"/>
                </a:solidFill>
                <a:latin typeface="+mj-lt"/>
              </a:rPr>
              <a:t>George M. </a:t>
            </a:r>
            <a:r>
              <a:rPr lang="en-US" sz="2000" cap="small" dirty="0" err="1" smtClean="0">
                <a:solidFill>
                  <a:schemeClr val="bg1"/>
                </a:solidFill>
                <a:latin typeface="+mj-lt"/>
              </a:rPr>
              <a:t>Andonie</a:t>
            </a:r>
            <a:r>
              <a:rPr lang="en-US" sz="2000" cap="small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│ Construction Option</a:t>
            </a:r>
            <a:endParaRPr lang="en-US" sz="2000" cap="sm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354800" y="762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cap="small" dirty="0" err="1" smtClean="0">
                <a:solidFill>
                  <a:schemeClr val="bg1"/>
                </a:solidFill>
              </a:rPr>
              <a:t>Geisinger</a:t>
            </a:r>
            <a:r>
              <a:rPr lang="en-US" sz="2400" cap="small" dirty="0" smtClean="0">
                <a:solidFill>
                  <a:schemeClr val="bg1"/>
                </a:solidFill>
              </a:rPr>
              <a:t> Grays Woods </a:t>
            </a:r>
          </a:p>
          <a:p>
            <a:pPr algn="r"/>
            <a:r>
              <a:rPr lang="en-US" sz="2400" cap="small" dirty="0" smtClean="0">
                <a:solidFill>
                  <a:schemeClr val="bg1"/>
                </a:solidFill>
              </a:rPr>
              <a:t>Ambulatory Care Campus – Phase II</a:t>
            </a:r>
          </a:p>
        </p:txBody>
      </p:sp>
      <p:pic>
        <p:nvPicPr>
          <p:cNvPr id="21" name="Picture 2" descr="E:\Thesis (USB)\CPEP Assignments\Abstract\Cover Pi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087" y="76200"/>
            <a:ext cx="1879713" cy="934652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52400" y="228600"/>
            <a:ext cx="1240631" cy="576262"/>
            <a:chOff x="54769" y="76200"/>
            <a:chExt cx="1240631" cy="576262"/>
          </a:xfrm>
        </p:grpSpPr>
        <p:pic>
          <p:nvPicPr>
            <p:cNvPr id="23" name="Picture 2" descr="http://water.engr.psu.edu/wagener/Pictures/PennState001.gif"/>
            <p:cNvPicPr>
              <a:picLocks noChangeAspect="1" noChangeArrowheads="1"/>
            </p:cNvPicPr>
            <p:nvPr/>
          </p:nvPicPr>
          <p:blipFill rotWithShape="1"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465"/>
            <a:stretch/>
          </p:blipFill>
          <p:spPr bwMode="auto">
            <a:xfrm>
              <a:off x="54769" y="76200"/>
              <a:ext cx="921861" cy="216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V:\Desktop\pennstate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67"/>
            <a:stretch/>
          </p:blipFill>
          <p:spPr bwMode="auto">
            <a:xfrm>
              <a:off x="76200" y="293003"/>
              <a:ext cx="1219200" cy="359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5" name="Straight Connector 24"/>
          <p:cNvCxnSpPr/>
          <p:nvPr/>
        </p:nvCxnSpPr>
        <p:spPr>
          <a:xfrm>
            <a:off x="9144000" y="-163513"/>
            <a:ext cx="0" cy="1154113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288000" y="-152400"/>
            <a:ext cx="0" cy="1154113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6424578"/>
            <a:ext cx="27432000" cy="43342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3"/>
          <p:cNvSpPr txBox="1">
            <a:spLocks/>
          </p:cNvSpPr>
          <p:nvPr/>
        </p:nvSpPr>
        <p:spPr>
          <a:xfrm>
            <a:off x="4038600" y="6096000"/>
            <a:ext cx="23393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April 16, 2014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4495800" y="990600"/>
            <a:ext cx="4267200" cy="77251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600" b="1" u="sng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Outline: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Introduction</a:t>
            </a:r>
            <a:endParaRPr lang="en-US" sz="1500" cap="small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Project Overview</a:t>
            </a:r>
          </a:p>
          <a:p>
            <a:pPr>
              <a:spcAft>
                <a:spcPts val="1200"/>
              </a:spcAft>
            </a:pPr>
            <a:r>
              <a:rPr lang="en-US" sz="1500" b="1" cap="small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Analysis #1: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In-Place vs.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Development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Implementation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IV. Analysis #2: Façade Prefabrication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 vs. Prefabricated Façade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Schedule, Cost &amp; Site Logistics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Analysis #3: Revaluating Composite Slab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Lightweight vs. Normal Concrete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Impacts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</a:t>
            </a:r>
            <a:r>
              <a:rPr lang="en-US" sz="15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VI. Final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VII. Acknowledgements</a:t>
            </a:r>
            <a:endParaRPr lang="en-US" sz="1500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0" y="9906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64008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44"/>
          <p:cNvSpPr>
            <a:spLocks noGrp="1"/>
          </p:cNvSpPr>
          <p:nvPr>
            <p:ph idx="1"/>
          </p:nvPr>
        </p:nvSpPr>
        <p:spPr>
          <a:xfrm>
            <a:off x="9144000" y="1427685"/>
            <a:ext cx="9144000" cy="4407408"/>
          </a:xfrm>
        </p:spPr>
        <p:txBody>
          <a:bodyPr>
            <a:normAutofit/>
          </a:bodyPr>
          <a:lstStyle/>
          <a:p>
            <a:pPr algn="ctr"/>
            <a:endParaRPr lang="en-US" sz="3200" dirty="0"/>
          </a:p>
          <a:p>
            <a:pPr marL="45720" indent="0" algn="ctr">
              <a:buNone/>
            </a:pPr>
            <a:endParaRPr lang="en-US" sz="3200" b="1" dirty="0" smtClean="0"/>
          </a:p>
          <a:p>
            <a:pPr marL="45720" indent="0" algn="ctr">
              <a:buNone/>
            </a:pPr>
            <a:r>
              <a:rPr lang="en-US" sz="3200" b="1" u="sng" dirty="0" smtClean="0"/>
              <a:t>Analysis #3</a:t>
            </a:r>
          </a:p>
          <a:p>
            <a:pPr marL="45720" indent="0" algn="ctr">
              <a:buNone/>
            </a:pPr>
            <a:r>
              <a:rPr lang="en-US" sz="3200" dirty="0" smtClean="0"/>
              <a:t>Re-evaluation of Structural Composite Slab</a:t>
            </a:r>
            <a:endParaRPr lang="en-US" sz="3200" dirty="0"/>
          </a:p>
        </p:txBody>
      </p:sp>
      <p:grpSp>
        <p:nvGrpSpPr>
          <p:cNvPr id="30" name="Group 29"/>
          <p:cNvGrpSpPr/>
          <p:nvPr/>
        </p:nvGrpSpPr>
        <p:grpSpPr>
          <a:xfrm>
            <a:off x="-8382" y="990600"/>
            <a:ext cx="4275582" cy="5410200"/>
            <a:chOff x="-8382" y="990600"/>
            <a:chExt cx="4275582" cy="5410200"/>
          </a:xfrm>
        </p:grpSpPr>
        <p:sp>
          <p:nvSpPr>
            <p:cNvPr id="32" name="Rectangle 31"/>
            <p:cNvSpPr/>
            <p:nvPr/>
          </p:nvSpPr>
          <p:spPr>
            <a:xfrm>
              <a:off x="-8382" y="990600"/>
              <a:ext cx="3931920" cy="54102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0" y="990600"/>
              <a:ext cx="4267200" cy="50120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1600" b="1" u="sng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Presentation Outline: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I. Introduction</a:t>
              </a:r>
              <a:endParaRPr lang="en-US" sz="16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Project Overview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Analysis #1: Virtual Mockups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IV</a:t>
              </a: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Analysis #2: Façade Prefabrication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b="1" cap="small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V. Analysis </a:t>
              </a:r>
              <a:r>
                <a:rPr lang="en-US" sz="1600" b="1" cap="small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#3</a:t>
              </a:r>
              <a:r>
                <a:rPr lang="en-US" sz="1600" b="1" cap="small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Revaluating Comp. Slab</a:t>
              </a:r>
            </a:p>
            <a:p>
              <a:pPr lvl="1">
                <a:spcAft>
                  <a:spcPts val="1200"/>
                </a:spcAft>
              </a:pPr>
              <a:r>
                <a:rPr lang="en-US" sz="15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Problem Identification</a:t>
              </a:r>
            </a:p>
            <a:p>
              <a:pPr lvl="1">
                <a:spcAft>
                  <a:spcPts val="1200"/>
                </a:spcAft>
              </a:pPr>
              <a:r>
                <a:rPr lang="en-US" sz="15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Structural Breadth Analysis</a:t>
              </a:r>
            </a:p>
            <a:p>
              <a:pPr lvl="1">
                <a:spcAft>
                  <a:spcPts val="1200"/>
                </a:spcAft>
              </a:pPr>
              <a:r>
                <a:rPr lang="en-US" sz="15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Project Impacts &amp; Recommendations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</a:t>
              </a: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Final Recommendations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VII. Acknowledgements</a:t>
              </a:r>
            </a:p>
            <a:p>
              <a:pPr>
                <a:spcAft>
                  <a:spcPts val="1800"/>
                </a:spcAft>
              </a:pPr>
              <a:endParaRPr lang="en-US" sz="1600" cap="small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573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38200"/>
            <a:ext cx="27432000" cy="55863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7432000" cy="97155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0" y="762000"/>
            <a:ext cx="27432000" cy="1219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44000" y="-914400"/>
            <a:ext cx="9144000" cy="8382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-914400"/>
            <a:ext cx="9144000" cy="8382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8288000" y="-914400"/>
            <a:ext cx="9144000" cy="8382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27432000" cy="907198"/>
          </a:xfrm>
          <a:prstGeom prst="rect">
            <a:avLst/>
          </a:prstGeom>
          <a:solidFill>
            <a:srgbClr val="30303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44000" y="0"/>
            <a:ext cx="914400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Book Antiqua" panose="02040602050305030304" pitchFamily="18" charset="0"/>
              </a:rPr>
              <a:t>Existing Conditions</a:t>
            </a:r>
            <a:endParaRPr lang="en-US" sz="4800" dirty="0">
              <a:latin typeface="Book Antiqua" panose="0204060205030503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3000" y="2856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small" dirty="0" smtClean="0">
                <a:solidFill>
                  <a:schemeClr val="bg1"/>
                </a:solidFill>
                <a:latin typeface="+mj-lt"/>
              </a:rPr>
              <a:t>George M. </a:t>
            </a:r>
            <a:r>
              <a:rPr lang="en-US" sz="2000" cap="small" dirty="0" err="1" smtClean="0">
                <a:solidFill>
                  <a:schemeClr val="bg1"/>
                </a:solidFill>
                <a:latin typeface="+mj-lt"/>
              </a:rPr>
              <a:t>Andonie</a:t>
            </a:r>
            <a:r>
              <a:rPr lang="en-US" sz="2000" cap="small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│ Construction Option</a:t>
            </a:r>
            <a:endParaRPr lang="en-US" sz="2000" cap="sm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354800" y="762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cap="small" dirty="0" err="1" smtClean="0">
                <a:solidFill>
                  <a:schemeClr val="bg1"/>
                </a:solidFill>
              </a:rPr>
              <a:t>Geisinger</a:t>
            </a:r>
            <a:r>
              <a:rPr lang="en-US" sz="2400" cap="small" dirty="0" smtClean="0">
                <a:solidFill>
                  <a:schemeClr val="bg1"/>
                </a:solidFill>
              </a:rPr>
              <a:t> Grays Woods </a:t>
            </a:r>
          </a:p>
          <a:p>
            <a:pPr algn="r"/>
            <a:r>
              <a:rPr lang="en-US" sz="2400" cap="small" dirty="0" smtClean="0">
                <a:solidFill>
                  <a:schemeClr val="bg1"/>
                </a:solidFill>
              </a:rPr>
              <a:t>Ambulatory Care Campus – Phase II</a:t>
            </a:r>
          </a:p>
        </p:txBody>
      </p:sp>
      <p:pic>
        <p:nvPicPr>
          <p:cNvPr id="21" name="Picture 2" descr="E:\Thesis (USB)\CPEP Assignments\Abstract\Cover Pi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087" y="76200"/>
            <a:ext cx="1879713" cy="934652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52400" y="228600"/>
            <a:ext cx="1240631" cy="576262"/>
            <a:chOff x="54769" y="76200"/>
            <a:chExt cx="1240631" cy="576262"/>
          </a:xfrm>
        </p:grpSpPr>
        <p:pic>
          <p:nvPicPr>
            <p:cNvPr id="23" name="Picture 2" descr="http://water.engr.psu.edu/wagener/Pictures/PennState001.gif"/>
            <p:cNvPicPr>
              <a:picLocks noChangeAspect="1" noChangeArrowheads="1"/>
            </p:cNvPicPr>
            <p:nvPr/>
          </p:nvPicPr>
          <p:blipFill rotWithShape="1"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465"/>
            <a:stretch/>
          </p:blipFill>
          <p:spPr bwMode="auto">
            <a:xfrm>
              <a:off x="54769" y="76200"/>
              <a:ext cx="921861" cy="216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V:\Desktop\pennstate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67"/>
            <a:stretch/>
          </p:blipFill>
          <p:spPr bwMode="auto">
            <a:xfrm>
              <a:off x="76200" y="293003"/>
              <a:ext cx="1219200" cy="359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5" name="Straight Connector 24"/>
          <p:cNvCxnSpPr/>
          <p:nvPr/>
        </p:nvCxnSpPr>
        <p:spPr>
          <a:xfrm>
            <a:off x="9144000" y="-163513"/>
            <a:ext cx="0" cy="1154113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288000" y="-152400"/>
            <a:ext cx="0" cy="1154113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6424578"/>
            <a:ext cx="27432000" cy="43342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3"/>
          <p:cNvSpPr txBox="1">
            <a:spLocks/>
          </p:cNvSpPr>
          <p:nvPr/>
        </p:nvSpPr>
        <p:spPr>
          <a:xfrm>
            <a:off x="4038600" y="6096000"/>
            <a:ext cx="23393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April 16, 2014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4495800" y="990600"/>
            <a:ext cx="4267200" cy="77251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600" b="1" u="sng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Outline: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Introduction</a:t>
            </a:r>
            <a:endParaRPr lang="en-US" sz="1500" cap="small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Project Overview</a:t>
            </a:r>
          </a:p>
          <a:p>
            <a:pPr>
              <a:spcAft>
                <a:spcPts val="1200"/>
              </a:spcAft>
            </a:pPr>
            <a:r>
              <a:rPr lang="en-US" sz="1500" b="1" cap="small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Analysis #1: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In-Place vs.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Development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Implementation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IV. Analysis #2: Façade Prefabrication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 vs. Prefabricated Façade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Schedule, Cost &amp; Site Logistics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Analysis #3: Revaluating Composite Slab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Lightweight vs. Normal Concrete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Impacts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VI. Final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VII. Acknowledgements</a:t>
            </a:r>
            <a:endParaRPr lang="en-US" sz="1500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0" y="9906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64008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ontent Placeholder 2"/>
          <p:cNvSpPr txBox="1">
            <a:spLocks/>
          </p:cNvSpPr>
          <p:nvPr/>
        </p:nvSpPr>
        <p:spPr>
          <a:xfrm>
            <a:off x="9575307" y="1143000"/>
            <a:ext cx="8407893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600" b="1" u="sng" dirty="0">
                <a:solidFill>
                  <a:schemeClr val="accent1">
                    <a:lumMod val="50000"/>
                  </a:schemeClr>
                </a:solidFill>
              </a:rPr>
              <a:t>Existing</a:t>
            </a:r>
            <a:r>
              <a:rPr lang="en-US" sz="2400" b="1" u="sng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600" b="1" u="sng" dirty="0">
                <a:solidFill>
                  <a:schemeClr val="accent1">
                    <a:lumMod val="50000"/>
                  </a:schemeClr>
                </a:solidFill>
              </a:rPr>
              <a:t>Conditions</a:t>
            </a:r>
            <a:r>
              <a:rPr lang="en-US" sz="2400" b="1" u="sng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38,000 SF of Composite Floor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3 ¼” Lightweight Concrete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2” Composite Metal Decking (18-Gauge)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Typical 30’ x 30’ Bays (40)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8382" y="990600"/>
            <a:ext cx="4275582" cy="5410200"/>
            <a:chOff x="-8382" y="990600"/>
            <a:chExt cx="4275582" cy="5410200"/>
          </a:xfrm>
        </p:grpSpPr>
        <p:sp>
          <p:nvSpPr>
            <p:cNvPr id="31" name="Rectangle 30"/>
            <p:cNvSpPr/>
            <p:nvPr/>
          </p:nvSpPr>
          <p:spPr>
            <a:xfrm>
              <a:off x="-8382" y="990600"/>
              <a:ext cx="3931920" cy="54102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0" y="990600"/>
              <a:ext cx="4267200" cy="50120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1600" b="1" u="sng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Presentation Outline: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I. Introduction</a:t>
              </a:r>
              <a:endParaRPr lang="en-US" sz="16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Project Overview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Analysis #1: Virtual Mockups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IV</a:t>
              </a: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Analysis #2: Façade Prefabrication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b="1" cap="small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V. Analysis </a:t>
              </a:r>
              <a:r>
                <a:rPr lang="en-US" sz="1600" b="1" cap="small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#3</a:t>
              </a:r>
              <a:r>
                <a:rPr lang="en-US" sz="1600" b="1" cap="small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Revaluating Comp. Slab</a:t>
              </a:r>
            </a:p>
            <a:p>
              <a:pPr lvl="1">
                <a:spcAft>
                  <a:spcPts val="1200"/>
                </a:spcAft>
              </a:pPr>
              <a:r>
                <a:rPr lang="en-US" sz="1500" b="1" cap="small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Problem Identification</a:t>
              </a:r>
            </a:p>
            <a:p>
              <a:pPr lvl="1">
                <a:spcAft>
                  <a:spcPts val="1200"/>
                </a:spcAft>
              </a:pPr>
              <a:r>
                <a:rPr lang="en-US" sz="15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Structural Breadth Analysis</a:t>
              </a:r>
            </a:p>
            <a:p>
              <a:pPr lvl="1">
                <a:spcAft>
                  <a:spcPts val="1200"/>
                </a:spcAft>
              </a:pPr>
              <a:r>
                <a:rPr lang="en-US" sz="15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Project Impacts &amp; Recommendations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</a:t>
              </a: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Final Recommendations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VII</a:t>
              </a: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Acknowledgements</a:t>
              </a:r>
            </a:p>
            <a:p>
              <a:pPr>
                <a:spcAft>
                  <a:spcPts val="1800"/>
                </a:spcAft>
              </a:pPr>
              <a:endParaRPr lang="en-US" sz="1600" cap="small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Content Placeholder 2"/>
          <p:cNvSpPr txBox="1">
            <a:spLocks/>
          </p:cNvSpPr>
          <p:nvPr/>
        </p:nvSpPr>
        <p:spPr>
          <a:xfrm>
            <a:off x="3900714" y="1219200"/>
            <a:ext cx="52578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3400" b="1" u="sng" dirty="0" smtClean="0">
                <a:solidFill>
                  <a:schemeClr val="accent1">
                    <a:lumMod val="50000"/>
                  </a:schemeClr>
                </a:solidFill>
              </a:rPr>
              <a:t>Opportunity Identification:</a:t>
            </a:r>
            <a:endParaRPr lang="en-US" sz="3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spcBef>
                <a:spcPts val="600"/>
              </a:spcBef>
            </a:pPr>
            <a:r>
              <a:rPr lang="en-US" sz="3100" dirty="0" smtClean="0">
                <a:latin typeface="Calibri" panose="020F0502020204030204" pitchFamily="34" charset="0"/>
              </a:rPr>
              <a:t>Vale Engineering on Structural System (20% of Building Costs)</a:t>
            </a:r>
          </a:p>
          <a:p>
            <a:pPr lvl="2">
              <a:spcBef>
                <a:spcPts val="600"/>
              </a:spcBef>
            </a:pPr>
            <a:r>
              <a:rPr lang="en-US" sz="2800" dirty="0" smtClean="0">
                <a:latin typeface="Calibri" panose="020F0502020204030204" pitchFamily="34" charset="0"/>
              </a:rPr>
              <a:t>Reduce Overall Building Costs</a:t>
            </a:r>
          </a:p>
          <a:p>
            <a:pPr lvl="2">
              <a:spcBef>
                <a:spcPts val="600"/>
              </a:spcBef>
            </a:pPr>
            <a:endParaRPr lang="en-US" sz="2600" b="1" u="sng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3400" b="1" u="sng" dirty="0" smtClean="0">
                <a:solidFill>
                  <a:schemeClr val="accent1">
                    <a:lumMod val="50000"/>
                  </a:schemeClr>
                </a:solidFill>
              </a:rPr>
              <a:t>Proposed Solution:</a:t>
            </a:r>
            <a:endParaRPr lang="en-US" sz="3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spcBef>
                <a:spcPts val="600"/>
              </a:spcBef>
            </a:pPr>
            <a:r>
              <a:rPr lang="en-US" sz="3100" dirty="0" smtClean="0">
                <a:latin typeface="Calibri" panose="020F0502020204030204" pitchFamily="34" charset="0"/>
              </a:rPr>
              <a:t>Change Lightweight Composite Deck to Normal Concrete</a:t>
            </a:r>
          </a:p>
          <a:p>
            <a:pPr lvl="2">
              <a:spcBef>
                <a:spcPts val="600"/>
              </a:spcBef>
            </a:pPr>
            <a:r>
              <a:rPr lang="en-US" sz="2800" dirty="0" smtClean="0">
                <a:latin typeface="Calibri" panose="020F0502020204030204" pitchFamily="34" charset="0"/>
              </a:rPr>
              <a:t>NW = Lower Material Cost</a:t>
            </a:r>
          </a:p>
          <a:p>
            <a:pPr lvl="2">
              <a:spcBef>
                <a:spcPts val="600"/>
              </a:spcBef>
            </a:pPr>
            <a:endParaRPr lang="en-US" sz="2400" dirty="0" smtClean="0"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3400" b="1" u="sng" dirty="0">
                <a:solidFill>
                  <a:schemeClr val="accent1">
                    <a:lumMod val="50000"/>
                  </a:schemeClr>
                </a:solidFill>
              </a:rPr>
              <a:t>Research</a:t>
            </a:r>
            <a:r>
              <a:rPr lang="en-US" sz="3100" b="1" u="sng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400" b="1" u="sng" dirty="0">
                <a:solidFill>
                  <a:schemeClr val="accent1">
                    <a:lumMod val="50000"/>
                  </a:schemeClr>
                </a:solidFill>
              </a:rPr>
              <a:t>Goal</a:t>
            </a:r>
            <a:r>
              <a:rPr lang="en-US" sz="3100" b="1" u="sng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en-US" sz="31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spcBef>
                <a:spcPts val="600"/>
              </a:spcBef>
            </a:pPr>
            <a:r>
              <a:rPr lang="en-US" sz="3100" dirty="0" smtClean="0">
                <a:latin typeface="Calibri" panose="020F0502020204030204" pitchFamily="34" charset="0"/>
              </a:rPr>
              <a:t>Reduce building costs</a:t>
            </a:r>
          </a:p>
          <a:p>
            <a:pPr lvl="1">
              <a:spcBef>
                <a:spcPts val="600"/>
              </a:spcBef>
            </a:pPr>
            <a:r>
              <a:rPr lang="en-US" sz="3100" dirty="0" smtClean="0">
                <a:latin typeface="Calibri" panose="020F0502020204030204" pitchFamily="34" charset="0"/>
              </a:rPr>
              <a:t>Improve building performance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19395123" y="1628908"/>
            <a:ext cx="7351077" cy="4162292"/>
            <a:chOff x="103517" y="-96336"/>
            <a:chExt cx="4396987" cy="2631070"/>
          </a:xfrm>
        </p:grpSpPr>
        <p:grpSp>
          <p:nvGrpSpPr>
            <p:cNvPr id="49" name="Group 48"/>
            <p:cNvGrpSpPr/>
            <p:nvPr/>
          </p:nvGrpSpPr>
          <p:grpSpPr>
            <a:xfrm>
              <a:off x="103517" y="-96336"/>
              <a:ext cx="4277801" cy="2631070"/>
              <a:chOff x="52059" y="-122231"/>
              <a:chExt cx="4278212" cy="2631070"/>
            </a:xfrm>
            <a:effectLst>
              <a:outerShdw blurRad="40005" dist="22860" dir="5400000" algn="ctr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</p:grpSpPr>
          <p:sp>
            <p:nvSpPr>
              <p:cNvPr id="56" name="Oval 55"/>
              <p:cNvSpPr/>
              <p:nvPr/>
            </p:nvSpPr>
            <p:spPr>
              <a:xfrm>
                <a:off x="52059" y="-122231"/>
                <a:ext cx="2621500" cy="2621340"/>
              </a:xfrm>
              <a:prstGeom prst="ellipse">
                <a:avLst/>
              </a:prstGeom>
              <a:gradFill flip="none" rotWithShape="1">
                <a:gsLst>
                  <a:gs pos="0">
                    <a:srgbClr val="5D7430">
                      <a:alpha val="50000"/>
                    </a:srgbClr>
                  </a:gs>
                  <a:gs pos="80000">
                    <a:srgbClr val="7C9B3F">
                      <a:alpha val="50000"/>
                    </a:srgbClr>
                  </a:gs>
                  <a:gs pos="100000">
                    <a:srgbClr val="92B54B">
                      <a:alpha val="50000"/>
                    </a:srgbClr>
                  </a:gs>
                </a:gsLst>
                <a:lin ang="16200000" scaled="0"/>
                <a:tileRect/>
              </a:gradFill>
              <a:ln>
                <a:solidFill>
                  <a:srgbClr val="92B54B"/>
                </a:solidFill>
              </a:ln>
              <a:effectLst>
                <a:outerShdw blurRad="40005" dist="22860" dir="5400000" algn="ctr" rotWithShape="0">
                  <a:srgbClr val="000000">
                    <a:alpha val="35000"/>
                  </a:srgbClr>
                </a:outerShdw>
              </a:effectLst>
              <a:sp3d>
                <a:bevelT w="635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1708473" y="-113592"/>
                <a:ext cx="2621798" cy="2622431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alpha val="50000"/>
                      <a:lumMod val="100000"/>
                    </a:schemeClr>
                  </a:gs>
                  <a:gs pos="80000">
                    <a:schemeClr val="accent2">
                      <a:lumMod val="100000"/>
                      <a:alpha val="50000"/>
                    </a:schemeClr>
                  </a:gs>
                  <a:gs pos="100000">
                    <a:schemeClr val="accent2">
                      <a:lumMod val="100000"/>
                      <a:alpha val="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5" dist="22860" dir="5400000" algn="ctr" rotWithShape="0">
                  <a:srgbClr val="000000">
                    <a:alpha val="35000"/>
                  </a:srgbClr>
                </a:outerShdw>
              </a:effectLst>
              <a:sp3d>
                <a:bevelT w="635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50" name="Text Box 2"/>
            <p:cNvSpPr txBox="1">
              <a:spLocks noChangeArrowheads="1"/>
            </p:cNvSpPr>
            <p:nvPr/>
          </p:nvSpPr>
          <p:spPr bwMode="auto">
            <a:xfrm>
              <a:off x="535182" y="293523"/>
              <a:ext cx="1405890" cy="387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u="sng" dirty="0">
                  <a:solidFill>
                    <a:srgbClr val="000000"/>
                  </a:solidFill>
                  <a:effectLst/>
                  <a:latin typeface="Calibri"/>
                  <a:ea typeface="Calibri"/>
                  <a:cs typeface="Times New Roman"/>
                </a:rPr>
                <a:t>LIGHTWEIGHT</a:t>
              </a:r>
              <a:endParaRPr lang="en-US" sz="24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51" name="Text Box 2"/>
            <p:cNvSpPr txBox="1">
              <a:spLocks noChangeArrowheads="1"/>
            </p:cNvSpPr>
            <p:nvPr/>
          </p:nvSpPr>
          <p:spPr bwMode="auto">
            <a:xfrm>
              <a:off x="2603124" y="714201"/>
              <a:ext cx="1897380" cy="1483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457200" marR="0" indent="-285750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00000"/>
                  </a:solidFill>
                  <a:effectLst/>
                  <a:latin typeface="Calibri"/>
                  <a:ea typeface="Calibri"/>
                  <a:cs typeface="Times New Roman"/>
                </a:rPr>
                <a:t>Unit Cost</a:t>
              </a:r>
              <a:r>
                <a:rPr lang="en-US" dirty="0">
                  <a:effectLst/>
                  <a:latin typeface="Calibri"/>
                  <a:ea typeface="Calibri"/>
                  <a:cs typeface="Times New Roman"/>
                </a:rPr>
                <a:t>: $</a:t>
              </a:r>
              <a:r>
                <a:rPr lang="en-US" dirty="0" smtClean="0">
                  <a:effectLst/>
                  <a:latin typeface="Calibri"/>
                  <a:ea typeface="Calibri"/>
                  <a:cs typeface="Times New Roman"/>
                </a:rPr>
                <a:t>102/CY</a:t>
              </a:r>
              <a:endParaRPr lang="en-US" dirty="0">
                <a:effectLst/>
                <a:latin typeface="Calibri"/>
                <a:ea typeface="Calibri"/>
                <a:cs typeface="Times New Roman"/>
              </a:endParaRPr>
            </a:p>
            <a:p>
              <a:pPr marL="457200" marR="0" indent="-28575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00000"/>
                  </a:solidFill>
                  <a:effectLst/>
                  <a:latin typeface="Calibri"/>
                  <a:ea typeface="Calibri"/>
                  <a:cs typeface="Times New Roman"/>
                </a:rPr>
                <a:t>Unit Weight: 150pcf</a:t>
              </a:r>
              <a:endParaRPr lang="en-US" dirty="0">
                <a:effectLst/>
                <a:latin typeface="Calibri"/>
                <a:ea typeface="Calibri"/>
                <a:cs typeface="Times New Roman"/>
              </a:endParaRPr>
            </a:p>
            <a:p>
              <a:pPr marL="457200" marR="0" indent="-28575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00000"/>
                  </a:solidFill>
                  <a:effectLst/>
                  <a:latin typeface="Calibri"/>
                  <a:ea typeface="Calibri"/>
                  <a:cs typeface="Times New Roman"/>
                </a:rPr>
                <a:t>Low Fire Resistance </a:t>
              </a:r>
              <a:endParaRPr lang="en-US" dirty="0">
                <a:latin typeface="Calibri"/>
                <a:ea typeface="Calibri"/>
                <a:cs typeface="Times New Roman"/>
              </a:endParaRPr>
            </a:p>
            <a:p>
              <a:pPr marL="457200" marR="0" indent="-28575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000000"/>
                  </a:solidFill>
                  <a:effectLst/>
                  <a:latin typeface="Calibri"/>
                  <a:ea typeface="Calibri"/>
                  <a:cs typeface="Times New Roman"/>
                </a:rPr>
                <a:t>(</a:t>
              </a:r>
              <a:r>
                <a:rPr lang="en-US" dirty="0">
                  <a:solidFill>
                    <a:srgbClr val="000000"/>
                  </a:solidFill>
                  <a:effectLst/>
                  <a:latin typeface="Calibri"/>
                  <a:ea typeface="Calibri"/>
                  <a:cs typeface="Times New Roman"/>
                </a:rPr>
                <a:t>4½" for 2-hr Rating)</a:t>
              </a:r>
              <a:endParaRPr lang="en-US" dirty="0">
                <a:effectLst/>
                <a:latin typeface="Calibri"/>
                <a:ea typeface="Calibri"/>
                <a:cs typeface="Times New Roman"/>
              </a:endParaRPr>
            </a:p>
            <a:p>
              <a:pPr marL="457200" marR="0" indent="-285750">
                <a:lnSpc>
                  <a:spcPct val="115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00000"/>
                  </a:solidFill>
                  <a:effectLst/>
                  <a:latin typeface="Calibri"/>
                  <a:ea typeface="Calibri"/>
                  <a:cs typeface="Times New Roman"/>
                </a:rPr>
                <a:t>Vibration Performance</a:t>
              </a:r>
              <a:endParaRPr lang="en-US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52" name="Text Box 2"/>
            <p:cNvSpPr txBox="1">
              <a:spLocks noChangeArrowheads="1"/>
            </p:cNvSpPr>
            <p:nvPr/>
          </p:nvSpPr>
          <p:spPr bwMode="auto">
            <a:xfrm>
              <a:off x="240598" y="718212"/>
              <a:ext cx="1707515" cy="139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285750" marR="0" indent="-285750" algn="l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00000"/>
                  </a:solidFill>
                  <a:effectLst/>
                  <a:latin typeface="Calibri"/>
                  <a:ea typeface="Calibri"/>
                  <a:cs typeface="Times New Roman"/>
                </a:rPr>
                <a:t>Unit </a:t>
              </a:r>
              <a:r>
                <a:rPr lang="en-US" dirty="0">
                  <a:effectLst/>
                  <a:latin typeface="Calibri"/>
                  <a:ea typeface="Calibri"/>
                  <a:cs typeface="Times New Roman"/>
                </a:rPr>
                <a:t>Cost: $</a:t>
              </a:r>
              <a:r>
                <a:rPr lang="en-US" dirty="0" smtClean="0">
                  <a:effectLst/>
                  <a:latin typeface="Calibri"/>
                  <a:ea typeface="Calibri"/>
                  <a:cs typeface="Times New Roman"/>
                </a:rPr>
                <a:t>134/CY</a:t>
              </a:r>
              <a:endParaRPr lang="en-US" dirty="0">
                <a:effectLst/>
                <a:latin typeface="Calibri"/>
                <a:ea typeface="Calibri"/>
                <a:cs typeface="Times New Roman"/>
              </a:endParaRPr>
            </a:p>
            <a:p>
              <a:pPr marL="285750" marR="0" indent="-28575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00000"/>
                  </a:solidFill>
                  <a:effectLst/>
                  <a:latin typeface="Calibri"/>
                  <a:ea typeface="Calibri"/>
                  <a:cs typeface="Times New Roman"/>
                </a:rPr>
                <a:t>Unit Weight: 115pcf</a:t>
              </a:r>
              <a:endParaRPr lang="en-US" dirty="0">
                <a:effectLst/>
                <a:latin typeface="Calibri"/>
                <a:ea typeface="Calibri"/>
                <a:cs typeface="Times New Roman"/>
              </a:endParaRPr>
            </a:p>
            <a:p>
              <a:pPr marL="285750" marR="0" indent="-28575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00000"/>
                  </a:solidFill>
                  <a:effectLst/>
                  <a:latin typeface="Calibri"/>
                  <a:ea typeface="Calibri"/>
                  <a:cs typeface="Times New Roman"/>
                </a:rPr>
                <a:t>High Fire Resistance </a:t>
              </a:r>
              <a:endParaRPr lang="en-US" dirty="0">
                <a:latin typeface="Calibri"/>
                <a:ea typeface="Calibri"/>
                <a:cs typeface="Times New Roman"/>
              </a:endParaRPr>
            </a:p>
            <a:p>
              <a:pPr marL="285750" marR="0" indent="-28575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000000"/>
                  </a:solidFill>
                  <a:effectLst/>
                  <a:latin typeface="Calibri"/>
                  <a:ea typeface="Calibri"/>
                  <a:cs typeface="Times New Roman"/>
                </a:rPr>
                <a:t>(</a:t>
              </a:r>
              <a:r>
                <a:rPr lang="en-US" dirty="0">
                  <a:solidFill>
                    <a:srgbClr val="000000"/>
                  </a:solidFill>
                  <a:effectLst/>
                  <a:latin typeface="Calibri"/>
                  <a:ea typeface="Calibri"/>
                  <a:cs typeface="Times New Roman"/>
                </a:rPr>
                <a:t>3¼” for 2-hr Rating)</a:t>
              </a:r>
              <a:endParaRPr lang="en-US" dirty="0">
                <a:effectLst/>
                <a:latin typeface="Calibri"/>
                <a:ea typeface="Calibri"/>
                <a:cs typeface="Times New Roman"/>
              </a:endParaRPr>
            </a:p>
            <a:p>
              <a:pPr marL="285750" marR="0" indent="-285750" algn="l">
                <a:lnSpc>
                  <a:spcPct val="115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000000"/>
                  </a:solidFill>
                  <a:effectLst/>
                  <a:latin typeface="Calibri"/>
                  <a:ea typeface="Calibri"/>
                  <a:cs typeface="Times New Roman"/>
                </a:rPr>
                <a:t>Retain </a:t>
              </a:r>
              <a:r>
                <a:rPr lang="en-US" dirty="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M</a:t>
              </a:r>
              <a:r>
                <a:rPr lang="en-US" dirty="0" smtClean="0">
                  <a:solidFill>
                    <a:srgbClr val="000000"/>
                  </a:solidFill>
                  <a:effectLst/>
                  <a:latin typeface="Calibri"/>
                  <a:ea typeface="Calibri"/>
                  <a:cs typeface="Times New Roman"/>
                </a:rPr>
                <a:t>ore Moisture</a:t>
              </a:r>
              <a:endParaRPr lang="en-US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53" name="Text Box 2"/>
            <p:cNvSpPr txBox="1">
              <a:spLocks noChangeArrowheads="1"/>
            </p:cNvSpPr>
            <p:nvPr/>
          </p:nvSpPr>
          <p:spPr bwMode="auto">
            <a:xfrm>
              <a:off x="2768524" y="315586"/>
              <a:ext cx="982980" cy="353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u="sng" smtClean="0">
                  <a:solidFill>
                    <a:srgbClr val="000000"/>
                  </a:solidFill>
                  <a:effectLst/>
                  <a:latin typeface="Calibri"/>
                  <a:ea typeface="Calibri"/>
                  <a:cs typeface="Times New Roman"/>
                </a:rPr>
                <a:t>NORMAL</a:t>
              </a:r>
              <a:endParaRPr lang="en-US" sz="24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54" name="Text Box 2"/>
            <p:cNvSpPr txBox="1">
              <a:spLocks noChangeArrowheads="1"/>
            </p:cNvSpPr>
            <p:nvPr/>
          </p:nvSpPr>
          <p:spPr bwMode="auto">
            <a:xfrm>
              <a:off x="1930331" y="608031"/>
              <a:ext cx="655879" cy="415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u="sng" dirty="0">
                  <a:solidFill>
                    <a:srgbClr val="000000"/>
                  </a:solidFill>
                  <a:effectLst/>
                  <a:latin typeface="Calibri"/>
                  <a:ea typeface="Calibri"/>
                  <a:cs typeface="Times New Roman"/>
                </a:rPr>
                <a:t>BOTH</a:t>
              </a:r>
              <a:endParaRPr lang="en-US" sz="24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55" name="Text Box 2"/>
            <p:cNvSpPr txBox="1">
              <a:spLocks noChangeArrowheads="1"/>
            </p:cNvSpPr>
            <p:nvPr/>
          </p:nvSpPr>
          <p:spPr bwMode="auto">
            <a:xfrm>
              <a:off x="1811378" y="925881"/>
              <a:ext cx="853440" cy="9658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342900" marR="0" lvl="0" indent="-342900" algn="l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SzPts val="1000"/>
                <a:buFont typeface="Symbol"/>
                <a:buChar char=""/>
              </a:pPr>
              <a:r>
                <a:rPr lang="en-US" dirty="0">
                  <a:solidFill>
                    <a:srgbClr val="000000"/>
                  </a:solidFill>
                  <a:effectLst/>
                  <a:latin typeface="Calibri"/>
                  <a:ea typeface="Calibri"/>
                  <a:cs typeface="Times New Roman"/>
                </a:rPr>
                <a:t>Strength</a:t>
              </a:r>
              <a:endParaRPr lang="en-US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000"/>
                <a:buFont typeface="Symbol"/>
                <a:buChar char=""/>
              </a:pPr>
              <a:r>
                <a:rPr lang="en-US" dirty="0">
                  <a:solidFill>
                    <a:srgbClr val="000000"/>
                  </a:solidFill>
                  <a:effectLst/>
                  <a:latin typeface="Calibri"/>
                  <a:ea typeface="Calibri"/>
                  <a:cs typeface="Times New Roman"/>
                </a:rPr>
                <a:t>Placing </a:t>
              </a:r>
              <a:endParaRPr lang="en-US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 algn="l">
                <a:lnSpc>
                  <a:spcPct val="115000"/>
                </a:lnSpc>
                <a:spcBef>
                  <a:spcPts val="0"/>
                </a:spcBef>
                <a:spcAft>
                  <a:spcPts val="600"/>
                </a:spcAft>
                <a:buSzPts val="1000"/>
                <a:buFont typeface="Symbol"/>
                <a:buChar char=""/>
              </a:pPr>
              <a:r>
                <a:rPr lang="en-US" dirty="0">
                  <a:solidFill>
                    <a:srgbClr val="000000"/>
                  </a:solidFill>
                  <a:effectLst/>
                  <a:latin typeface="Calibri"/>
                  <a:ea typeface="Calibri"/>
                  <a:cs typeface="Times New Roman"/>
                </a:rPr>
                <a:t>Finish</a:t>
              </a:r>
              <a:endParaRPr lang="en-US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sp>
        <p:nvSpPr>
          <p:cNvPr id="62" name="Rectangle 61"/>
          <p:cNvSpPr/>
          <p:nvPr/>
        </p:nvSpPr>
        <p:spPr>
          <a:xfrm>
            <a:off x="14086116" y="5948136"/>
            <a:ext cx="2878545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>
              <a:lnSpc>
                <a:spcPct val="120000"/>
              </a:lnSpc>
              <a:spcBef>
                <a:spcPts val="0"/>
              </a:spcBef>
            </a:pPr>
            <a:r>
              <a:rPr lang="en-US" sz="1500" b="1" u="sng" dirty="0" smtClean="0">
                <a:latin typeface="Calibri" panose="020F0502020204030204" pitchFamily="34" charset="0"/>
              </a:rPr>
              <a:t>Current Typical Bay (LW Concrete)</a:t>
            </a:r>
            <a:endParaRPr lang="en-US" sz="1500" b="1" u="sng" dirty="0">
              <a:latin typeface="Calibri" panose="020F0502020204030204" pitchFamily="34" charset="0"/>
            </a:endParaRPr>
          </a:p>
        </p:txBody>
      </p:sp>
      <p:pic>
        <p:nvPicPr>
          <p:cNvPr id="63" name="Picture 62" descr="E:\Thesis (USB)\Progress\Pictures\Spring '14\Original Bay (2)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2" t="14014" r="22836" b="23665"/>
          <a:stretch/>
        </p:blipFill>
        <p:spPr bwMode="auto">
          <a:xfrm>
            <a:off x="14097000" y="3100518"/>
            <a:ext cx="2861310" cy="29192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3278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38200"/>
            <a:ext cx="27432000" cy="55863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7432000" cy="97155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0" y="762000"/>
            <a:ext cx="27432000" cy="1219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44000" y="-914400"/>
            <a:ext cx="9144000" cy="8382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-914400"/>
            <a:ext cx="9144000" cy="8382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8288000" y="-914400"/>
            <a:ext cx="9144000" cy="8382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27432000" cy="907198"/>
          </a:xfrm>
          <a:prstGeom prst="rect">
            <a:avLst/>
          </a:prstGeom>
          <a:solidFill>
            <a:srgbClr val="30303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44000" y="0"/>
            <a:ext cx="914400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Book Antiqua" panose="02040602050305030304" pitchFamily="18" charset="0"/>
              </a:rPr>
              <a:t>Structural Breadth</a:t>
            </a:r>
            <a:endParaRPr lang="en-US" sz="4800" dirty="0">
              <a:latin typeface="Book Antiqua" panose="0204060205030503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3000" y="2856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small" dirty="0" smtClean="0">
                <a:solidFill>
                  <a:schemeClr val="bg1"/>
                </a:solidFill>
                <a:latin typeface="+mj-lt"/>
              </a:rPr>
              <a:t>George M. </a:t>
            </a:r>
            <a:r>
              <a:rPr lang="en-US" sz="2000" cap="small" dirty="0" err="1" smtClean="0">
                <a:solidFill>
                  <a:schemeClr val="bg1"/>
                </a:solidFill>
                <a:latin typeface="+mj-lt"/>
              </a:rPr>
              <a:t>Andonie</a:t>
            </a:r>
            <a:r>
              <a:rPr lang="en-US" sz="2000" cap="small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│ Construction Option</a:t>
            </a:r>
            <a:endParaRPr lang="en-US" sz="2000" cap="sm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354800" y="762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cap="small" dirty="0" err="1" smtClean="0">
                <a:solidFill>
                  <a:schemeClr val="bg1"/>
                </a:solidFill>
              </a:rPr>
              <a:t>Geisinger</a:t>
            </a:r>
            <a:r>
              <a:rPr lang="en-US" sz="2400" cap="small" dirty="0" smtClean="0">
                <a:solidFill>
                  <a:schemeClr val="bg1"/>
                </a:solidFill>
              </a:rPr>
              <a:t> Grays Woods </a:t>
            </a:r>
          </a:p>
          <a:p>
            <a:pPr algn="r"/>
            <a:r>
              <a:rPr lang="en-US" sz="2400" cap="small" dirty="0" smtClean="0">
                <a:solidFill>
                  <a:schemeClr val="bg1"/>
                </a:solidFill>
              </a:rPr>
              <a:t>Ambulatory Care Campus – Phase II</a:t>
            </a:r>
          </a:p>
        </p:txBody>
      </p:sp>
      <p:pic>
        <p:nvPicPr>
          <p:cNvPr id="21" name="Picture 2" descr="E:\Thesis (USB)\CPEP Assignments\Abstract\Cover Pi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087" y="76200"/>
            <a:ext cx="1879713" cy="934652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52400" y="228600"/>
            <a:ext cx="1240631" cy="576262"/>
            <a:chOff x="54769" y="76200"/>
            <a:chExt cx="1240631" cy="576262"/>
          </a:xfrm>
        </p:grpSpPr>
        <p:pic>
          <p:nvPicPr>
            <p:cNvPr id="23" name="Picture 2" descr="http://water.engr.psu.edu/wagener/Pictures/PennState001.gif"/>
            <p:cNvPicPr>
              <a:picLocks noChangeAspect="1" noChangeArrowheads="1"/>
            </p:cNvPicPr>
            <p:nvPr/>
          </p:nvPicPr>
          <p:blipFill rotWithShape="1"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465"/>
            <a:stretch/>
          </p:blipFill>
          <p:spPr bwMode="auto">
            <a:xfrm>
              <a:off x="54769" y="76200"/>
              <a:ext cx="921861" cy="216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V:\Desktop\pennstate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67"/>
            <a:stretch/>
          </p:blipFill>
          <p:spPr bwMode="auto">
            <a:xfrm>
              <a:off x="76200" y="293003"/>
              <a:ext cx="1219200" cy="359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5" name="Straight Connector 24"/>
          <p:cNvCxnSpPr/>
          <p:nvPr/>
        </p:nvCxnSpPr>
        <p:spPr>
          <a:xfrm>
            <a:off x="9144000" y="-163513"/>
            <a:ext cx="0" cy="1154113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288000" y="-152400"/>
            <a:ext cx="0" cy="1154113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6424578"/>
            <a:ext cx="27432000" cy="43342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3"/>
          <p:cNvSpPr txBox="1">
            <a:spLocks/>
          </p:cNvSpPr>
          <p:nvPr/>
        </p:nvSpPr>
        <p:spPr>
          <a:xfrm>
            <a:off x="4038600" y="6096000"/>
            <a:ext cx="23393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April 16, 2014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4495800" y="990600"/>
            <a:ext cx="4267200" cy="77251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600" b="1" u="sng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Outline: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Introduction</a:t>
            </a:r>
            <a:endParaRPr lang="en-US" sz="1500" cap="small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Project Overview</a:t>
            </a:r>
          </a:p>
          <a:p>
            <a:pPr>
              <a:spcAft>
                <a:spcPts val="1200"/>
              </a:spcAft>
            </a:pPr>
            <a:r>
              <a:rPr lang="en-US" sz="1500" b="1" cap="small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Analysis #1: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In-Place vs.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Development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Implementation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IV. Analysis #2: Façade Prefabrication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 vs. Prefabricated Façade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Schedule, Cost &amp; Site Logistics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Analysis #3: Revaluating Composite Slab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Lightweight vs. Normal Concrete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Impacts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</a:t>
            </a:r>
            <a:r>
              <a:rPr lang="en-US" sz="15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VI. Final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VII. Acknowledgements</a:t>
            </a:r>
            <a:endParaRPr lang="en-US" sz="1500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0" y="9906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64008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ight Arrow 38"/>
          <p:cNvSpPr/>
          <p:nvPr/>
        </p:nvSpPr>
        <p:spPr>
          <a:xfrm>
            <a:off x="13106400" y="3576598"/>
            <a:ext cx="1144270" cy="614402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809787"/>
              </p:ext>
            </p:extLst>
          </p:nvPr>
        </p:nvGraphicFramePr>
        <p:xfrm>
          <a:off x="9296400" y="2507346"/>
          <a:ext cx="3695700" cy="2804160"/>
        </p:xfrm>
        <a:graphic>
          <a:graphicData uri="http://schemas.openxmlformats.org/drawingml/2006/table">
            <a:tbl>
              <a:tblPr firstRow="1" firstCol="1" bandRow="1"/>
              <a:tblGrid>
                <a:gridCol w="2247900"/>
                <a:gridCol w="1447800"/>
              </a:tblGrid>
              <a:tr h="61595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Existing LW Design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16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Item Description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Size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</a:tr>
              <a:tr h="1187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LW Concrete Material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3.25"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1200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Concrete Placing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&lt;6"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0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Concrete Reinforcing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6x6 W1.4xW1.4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1200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Floor Decking 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2VLI18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57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Shear Studs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½” Diameter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685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Steel Beams (4)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W18x35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85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Steel Girders (2)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W24x62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1454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Steel Columns (2)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W10x49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8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Additional Fireproofing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801334"/>
              </p:ext>
            </p:extLst>
          </p:nvPr>
        </p:nvGraphicFramePr>
        <p:xfrm>
          <a:off x="14401800" y="2514600"/>
          <a:ext cx="3668486" cy="2855257"/>
        </p:xfrm>
        <a:graphic>
          <a:graphicData uri="http://schemas.openxmlformats.org/drawingml/2006/table">
            <a:tbl>
              <a:tblPr firstRow="1" firstCol="1" bandRow="1"/>
              <a:tblGrid>
                <a:gridCol w="2225040"/>
                <a:gridCol w="1443446"/>
              </a:tblGrid>
              <a:tr h="362309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Proposed NW Design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46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Item Description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Size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</a:tr>
              <a:tr h="2329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NW Concrete Material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4.5"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329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Concrete Placing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&lt;6"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9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Concrete Reinforcing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6x6 W2.1xW2.1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329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Floor Decking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2VLI18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9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Shear Studs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½” Diameter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329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Steel Beams (4)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W18x35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9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Steel Girders (2)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W24x68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329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Steel Columns (2)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W10x49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9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Additional Fireproofing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9448800" y="1600200"/>
            <a:ext cx="327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>
                <a:solidFill>
                  <a:schemeClr val="accent1">
                    <a:lumMod val="50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CURRENT TYPICAL BAY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(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LIGHTWEIGHT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CONCRETE)</a:t>
            </a:r>
          </a:p>
        </p:txBody>
      </p:sp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14482763" y="1676400"/>
            <a:ext cx="334803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u="sng" dirty="0">
                <a:solidFill>
                  <a:schemeClr val="accent1">
                    <a:lumMod val="50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PROPOSED TYPICAL BAY DESIGN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(NORMAL CONCRETE)</a:t>
            </a:r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3886200" y="1219200"/>
            <a:ext cx="5235575" cy="3482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600" b="1" u="sng" dirty="0" smtClean="0">
                <a:solidFill>
                  <a:schemeClr val="accent1">
                    <a:lumMod val="50000"/>
                  </a:schemeClr>
                </a:solidFill>
              </a:rPr>
              <a:t>Structural Calculations:</a:t>
            </a:r>
            <a:endParaRPr lang="en-US" sz="26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Determine NW Deck Assembly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Check Beam Sizing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Check Girder Sizing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Check Column Sizing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Check Footing Sizing</a:t>
            </a:r>
            <a:endParaRPr lang="en-US" sz="2800" dirty="0" smtClean="0"/>
          </a:p>
        </p:txBody>
      </p:sp>
      <p:pic>
        <p:nvPicPr>
          <p:cNvPr id="48" name="Picture 47" descr="E:\Thesis (USB)\Progress\Pictures\Spring '14\2VL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514" y="4486948"/>
            <a:ext cx="3712852" cy="12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Content Placeholder 2"/>
          <p:cNvSpPr txBox="1">
            <a:spLocks/>
          </p:cNvSpPr>
          <p:nvPr/>
        </p:nvSpPr>
        <p:spPr>
          <a:xfrm>
            <a:off x="18592800" y="1219200"/>
            <a:ext cx="4572000" cy="5168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600" b="1" u="sng" dirty="0" smtClean="0">
                <a:solidFill>
                  <a:schemeClr val="accent1">
                    <a:lumMod val="50000"/>
                  </a:schemeClr>
                </a:solidFill>
              </a:rPr>
              <a:t>Breadth Conclusions: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4 ½” NW Composite Deck</a:t>
            </a:r>
          </a:p>
          <a:p>
            <a:pPr lvl="2"/>
            <a:r>
              <a:rPr lang="en-US" sz="2200" dirty="0" smtClean="0">
                <a:latin typeface="Calibri" panose="020F0502020204030204" pitchFamily="34" charset="0"/>
              </a:rPr>
              <a:t>Increase Reinforcement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Beam Spacing and Size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Girder Sizes Increase to W24x68</a:t>
            </a:r>
          </a:p>
          <a:p>
            <a:pPr lvl="2"/>
            <a:r>
              <a:rPr lang="en-US" sz="2200" dirty="0" smtClean="0">
                <a:latin typeface="Calibri" panose="020F0502020204030204" pitchFamily="34" charset="0"/>
              </a:rPr>
              <a:t>360lbs of Steel/Bay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 Column and Footing Sizes Acceptable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Member Quantity Constant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No Additional Fireproofing</a:t>
            </a:r>
          </a:p>
        </p:txBody>
      </p:sp>
      <p:pic>
        <p:nvPicPr>
          <p:cNvPr id="52" name="Picture 51" descr="E:\Thesis (USB)\Progress\Pictures\Spring '14\Modified Bay (2)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7" t="14802" r="22719" b="22375"/>
          <a:stretch/>
        </p:blipFill>
        <p:spPr bwMode="auto">
          <a:xfrm>
            <a:off x="23469600" y="1704519"/>
            <a:ext cx="3652206" cy="37441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-8382" y="990600"/>
            <a:ext cx="4275582" cy="5410200"/>
            <a:chOff x="-8382" y="990600"/>
            <a:chExt cx="4275582" cy="5410200"/>
          </a:xfrm>
        </p:grpSpPr>
        <p:sp>
          <p:nvSpPr>
            <p:cNvPr id="38" name="Rectangle 37"/>
            <p:cNvSpPr/>
            <p:nvPr/>
          </p:nvSpPr>
          <p:spPr>
            <a:xfrm>
              <a:off x="-8382" y="990600"/>
              <a:ext cx="3931920" cy="54102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0" y="990600"/>
              <a:ext cx="4267200" cy="50120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1600" b="1" u="sng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Presentation Outline: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I. Introduction</a:t>
              </a:r>
              <a:endParaRPr lang="en-US" sz="16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Project Overview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Analysis #1: Virtual Mockups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IV</a:t>
              </a: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Analysis #2: Façade Prefabrication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b="1" cap="small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V. Analysis </a:t>
              </a:r>
              <a:r>
                <a:rPr lang="en-US" sz="1600" b="1" cap="small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#3</a:t>
              </a:r>
              <a:r>
                <a:rPr lang="en-US" sz="1600" b="1" cap="small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Revaluating Comp. Slab</a:t>
              </a:r>
            </a:p>
            <a:p>
              <a:pPr lvl="1">
                <a:spcAft>
                  <a:spcPts val="1200"/>
                </a:spcAft>
              </a:pPr>
              <a:r>
                <a:rPr lang="en-US" sz="15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Problem Identification</a:t>
              </a:r>
            </a:p>
            <a:p>
              <a:pPr lvl="1">
                <a:spcAft>
                  <a:spcPts val="1200"/>
                </a:spcAft>
              </a:pPr>
              <a:r>
                <a:rPr lang="en-US" sz="1500" b="1" cap="small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Structural Breadth Analysis</a:t>
              </a:r>
            </a:p>
            <a:p>
              <a:pPr lvl="1">
                <a:spcAft>
                  <a:spcPts val="1200"/>
                </a:spcAft>
              </a:pPr>
              <a:r>
                <a:rPr lang="en-US" sz="15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Project Impacts &amp; Recommendations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</a:t>
              </a: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Final Recommendations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VII. Acknowledgements</a:t>
              </a:r>
            </a:p>
            <a:p>
              <a:pPr>
                <a:spcAft>
                  <a:spcPts val="1800"/>
                </a:spcAft>
              </a:pPr>
              <a:endParaRPr lang="en-US" sz="1600" cap="small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23836509" y="5448677"/>
            <a:ext cx="3084819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>
              <a:lnSpc>
                <a:spcPct val="120000"/>
              </a:lnSpc>
              <a:spcBef>
                <a:spcPts val="0"/>
              </a:spcBef>
            </a:pPr>
            <a:r>
              <a:rPr lang="en-US" sz="1500" b="1" u="sng" dirty="0" smtClean="0">
                <a:latin typeface="Calibri" panose="020F0502020204030204" pitchFamily="34" charset="0"/>
              </a:rPr>
              <a:t>Proposed Typical Bay (NW Concrete)</a:t>
            </a:r>
            <a:endParaRPr lang="en-US" sz="1500" b="1" u="sng" dirty="0">
              <a:latin typeface="Calibri" panose="020F05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383742" y="5727998"/>
            <a:ext cx="1539204" cy="2400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>
              <a:lnSpc>
                <a:spcPct val="120000"/>
              </a:lnSpc>
              <a:spcBef>
                <a:spcPts val="0"/>
              </a:spcBef>
            </a:pPr>
            <a:r>
              <a:rPr lang="en-US" sz="800" u="sng" dirty="0" smtClean="0">
                <a:latin typeface="Calibri" panose="020F0502020204030204" pitchFamily="34" charset="0"/>
              </a:rPr>
              <a:t>Source:</a:t>
            </a:r>
            <a:r>
              <a:rPr lang="en-US" sz="800" dirty="0" smtClean="0">
                <a:latin typeface="Calibri" panose="020F0502020204030204" pitchFamily="34" charset="0"/>
              </a:rPr>
              <a:t> </a:t>
            </a:r>
            <a:r>
              <a:rPr lang="en-US" sz="800" dirty="0" err="1" smtClean="0">
                <a:latin typeface="Calibri" panose="020F0502020204030204" pitchFamily="34" charset="0"/>
              </a:rPr>
              <a:t>Vulcraft</a:t>
            </a:r>
            <a:r>
              <a:rPr lang="en-US" sz="800" dirty="0" smtClean="0">
                <a:latin typeface="Calibri" panose="020F0502020204030204" pitchFamily="34" charset="0"/>
              </a:rPr>
              <a:t> Decking Catalog</a:t>
            </a:r>
            <a:endParaRPr lang="en-US" sz="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27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38200"/>
            <a:ext cx="27432000" cy="55863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7432000" cy="97155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0" y="762000"/>
            <a:ext cx="27432000" cy="1219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44000" y="-914400"/>
            <a:ext cx="9144000" cy="8382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-914400"/>
            <a:ext cx="9144000" cy="8382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8288000" y="-914400"/>
            <a:ext cx="9144000" cy="8382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27432000" cy="907198"/>
          </a:xfrm>
          <a:prstGeom prst="rect">
            <a:avLst/>
          </a:prstGeom>
          <a:solidFill>
            <a:srgbClr val="30303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44000" y="0"/>
            <a:ext cx="914400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Book Antiqua" panose="02040602050305030304" pitchFamily="18" charset="0"/>
              </a:rPr>
              <a:t>Project Impacts</a:t>
            </a:r>
            <a:endParaRPr lang="en-US" sz="4800" dirty="0">
              <a:latin typeface="Book Antiqua" panose="0204060205030503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3000" y="2856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small" dirty="0" smtClean="0">
                <a:solidFill>
                  <a:schemeClr val="bg1"/>
                </a:solidFill>
                <a:latin typeface="+mj-lt"/>
              </a:rPr>
              <a:t>George M. </a:t>
            </a:r>
            <a:r>
              <a:rPr lang="en-US" sz="2000" cap="small" dirty="0" err="1" smtClean="0">
                <a:solidFill>
                  <a:schemeClr val="bg1"/>
                </a:solidFill>
                <a:latin typeface="+mj-lt"/>
              </a:rPr>
              <a:t>Andonie</a:t>
            </a:r>
            <a:r>
              <a:rPr lang="en-US" sz="2000" cap="small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│ Construction Option</a:t>
            </a:r>
            <a:endParaRPr lang="en-US" sz="2000" cap="sm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354800" y="762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cap="small" dirty="0" err="1" smtClean="0">
                <a:solidFill>
                  <a:schemeClr val="bg1"/>
                </a:solidFill>
              </a:rPr>
              <a:t>Geisinger</a:t>
            </a:r>
            <a:r>
              <a:rPr lang="en-US" sz="2400" cap="small" dirty="0" smtClean="0">
                <a:solidFill>
                  <a:schemeClr val="bg1"/>
                </a:solidFill>
              </a:rPr>
              <a:t> Grays Woods </a:t>
            </a:r>
          </a:p>
          <a:p>
            <a:pPr algn="r"/>
            <a:r>
              <a:rPr lang="en-US" sz="2400" cap="small" dirty="0" smtClean="0">
                <a:solidFill>
                  <a:schemeClr val="bg1"/>
                </a:solidFill>
              </a:rPr>
              <a:t>Ambulatory Care Campus – Phase II</a:t>
            </a:r>
          </a:p>
        </p:txBody>
      </p:sp>
      <p:pic>
        <p:nvPicPr>
          <p:cNvPr id="21" name="Picture 2" descr="E:\Thesis (USB)\CPEP Assignments\Abstract\Cover Pi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087" y="76200"/>
            <a:ext cx="1879713" cy="934652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52400" y="228600"/>
            <a:ext cx="1240631" cy="576262"/>
            <a:chOff x="54769" y="76200"/>
            <a:chExt cx="1240631" cy="576262"/>
          </a:xfrm>
        </p:grpSpPr>
        <p:pic>
          <p:nvPicPr>
            <p:cNvPr id="23" name="Picture 2" descr="http://water.engr.psu.edu/wagener/Pictures/PennState001.gif"/>
            <p:cNvPicPr>
              <a:picLocks noChangeAspect="1" noChangeArrowheads="1"/>
            </p:cNvPicPr>
            <p:nvPr/>
          </p:nvPicPr>
          <p:blipFill rotWithShape="1"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465"/>
            <a:stretch/>
          </p:blipFill>
          <p:spPr bwMode="auto">
            <a:xfrm>
              <a:off x="54769" y="76200"/>
              <a:ext cx="921861" cy="216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V:\Desktop\pennstate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67"/>
            <a:stretch/>
          </p:blipFill>
          <p:spPr bwMode="auto">
            <a:xfrm>
              <a:off x="76200" y="293003"/>
              <a:ext cx="1219200" cy="359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5" name="Straight Connector 24"/>
          <p:cNvCxnSpPr/>
          <p:nvPr/>
        </p:nvCxnSpPr>
        <p:spPr>
          <a:xfrm>
            <a:off x="9144000" y="-163513"/>
            <a:ext cx="0" cy="1154113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288000" y="-152400"/>
            <a:ext cx="0" cy="1154113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6424578"/>
            <a:ext cx="27432000" cy="43342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3"/>
          <p:cNvSpPr txBox="1">
            <a:spLocks/>
          </p:cNvSpPr>
          <p:nvPr/>
        </p:nvSpPr>
        <p:spPr>
          <a:xfrm>
            <a:off x="4038600" y="6096000"/>
            <a:ext cx="23393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April 16, 2014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4495800" y="990600"/>
            <a:ext cx="4267200" cy="77251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600" b="1" u="sng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Outline: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Introduction</a:t>
            </a:r>
            <a:endParaRPr lang="en-US" sz="1500" cap="small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Project Overview</a:t>
            </a:r>
          </a:p>
          <a:p>
            <a:pPr>
              <a:spcAft>
                <a:spcPts val="1200"/>
              </a:spcAft>
            </a:pPr>
            <a:r>
              <a:rPr lang="en-US" sz="1500" b="1" cap="small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Analysis #1: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In-Place vs.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Development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Implementation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IV. Analysis #2: Façade Prefabrication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 vs. Prefabricated Façade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Schedule, Cost &amp; Site Logistics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Analysis #3: Revaluating Composite Slab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Lightweight vs. Normal Concrete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Impacts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VI. Final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VII. Acknowledgements</a:t>
            </a:r>
            <a:endParaRPr lang="en-US" sz="1500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0" y="9906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64008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ontent Placeholder 2"/>
          <p:cNvSpPr txBox="1">
            <a:spLocks/>
          </p:cNvSpPr>
          <p:nvPr/>
        </p:nvSpPr>
        <p:spPr>
          <a:xfrm>
            <a:off x="3886200" y="1143000"/>
            <a:ext cx="52578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600" b="1" u="sng" dirty="0" smtClean="0">
                <a:solidFill>
                  <a:schemeClr val="accent1">
                    <a:lumMod val="50000"/>
                  </a:schemeClr>
                </a:solidFill>
              </a:rPr>
              <a:t>Construction Implications:</a:t>
            </a:r>
            <a:endParaRPr lang="en-US" sz="2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511175" lvl="1" indent="-269875">
              <a:spcBef>
                <a:spcPts val="600"/>
              </a:spcBef>
              <a:buFont typeface="+mj-lt"/>
              <a:buAutoNum type="arabicPeriod"/>
            </a:pPr>
            <a:r>
              <a:rPr lang="en-US" sz="2600" dirty="0" smtClean="0">
                <a:latin typeface="Calibri" panose="020F0502020204030204" pitchFamily="34" charset="0"/>
              </a:rPr>
              <a:t> </a:t>
            </a:r>
            <a:r>
              <a:rPr lang="en-US" sz="2400" u="sng" dirty="0" smtClean="0">
                <a:latin typeface="Calibri" panose="020F0502020204030204" pitchFamily="34" charset="0"/>
              </a:rPr>
              <a:t>Floor-to-floor height:</a:t>
            </a:r>
            <a:endParaRPr lang="en-US" sz="2400" u="sng" dirty="0">
              <a:latin typeface="Calibri" panose="020F0502020204030204" pitchFamily="34" charset="0"/>
            </a:endParaRPr>
          </a:p>
          <a:p>
            <a:pPr marL="785495" lvl="3" indent="-269875">
              <a:spcBef>
                <a:spcPts val="600"/>
              </a:spcBef>
              <a:buClr>
                <a:schemeClr val="accent3"/>
              </a:buClr>
            </a:pPr>
            <a:r>
              <a:rPr lang="en-US" sz="2200" dirty="0" smtClean="0">
                <a:latin typeface="Calibri" panose="020F0502020204030204" pitchFamily="34" charset="0"/>
              </a:rPr>
              <a:t>Loose 1.25” per floor</a:t>
            </a:r>
          </a:p>
          <a:p>
            <a:pPr marL="785495" lvl="3" indent="-269875"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</a:pPr>
            <a:r>
              <a:rPr lang="en-US" sz="2200" dirty="0" smtClean="0">
                <a:latin typeface="Calibri" panose="020F0502020204030204" pitchFamily="34" charset="0"/>
              </a:rPr>
              <a:t>Absorbed by ceiling plenum</a:t>
            </a:r>
          </a:p>
          <a:p>
            <a:pPr marL="785495" lvl="3" indent="-269875"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</a:pPr>
            <a:endParaRPr lang="en-US" sz="800" dirty="0" smtClean="0">
              <a:latin typeface="Calibri" panose="020F0502020204030204" pitchFamily="34" charset="0"/>
            </a:endParaRPr>
          </a:p>
          <a:p>
            <a:pPr marL="511175" lvl="1" indent="-269875">
              <a:spcBef>
                <a:spcPts val="600"/>
              </a:spcBef>
              <a:buFont typeface="+mj-lt"/>
              <a:buAutoNum type="arabicPeriod"/>
            </a:pPr>
            <a:r>
              <a:rPr lang="en-US" sz="2600" dirty="0" smtClean="0">
                <a:latin typeface="Calibri" panose="020F0502020204030204" pitchFamily="34" charset="0"/>
              </a:rPr>
              <a:t> </a:t>
            </a:r>
            <a:r>
              <a:rPr lang="en-US" sz="2400" u="sng" dirty="0" smtClean="0">
                <a:latin typeface="Calibri" panose="020F0502020204030204" pitchFamily="34" charset="0"/>
              </a:rPr>
              <a:t>Beam Deflections:</a:t>
            </a:r>
          </a:p>
          <a:p>
            <a:pPr marL="785495" lvl="3" indent="-269875"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</a:pPr>
            <a:r>
              <a:rPr lang="en-US" sz="2200" dirty="0" smtClean="0">
                <a:latin typeface="Calibri" panose="020F0502020204030204" pitchFamily="34" charset="0"/>
              </a:rPr>
              <a:t>Impact on building’s serviceability</a:t>
            </a:r>
          </a:p>
          <a:p>
            <a:pPr marL="785495" lvl="3" indent="-269875"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</a:pPr>
            <a:r>
              <a:rPr lang="en-US" sz="2200" dirty="0" smtClean="0">
                <a:latin typeface="Calibri" panose="020F0502020204030204" pitchFamily="34" charset="0"/>
              </a:rPr>
              <a:t>Addressed in Structural Analysis</a:t>
            </a:r>
          </a:p>
          <a:p>
            <a:pPr marL="785495" lvl="3" indent="-269875"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</a:pPr>
            <a:endParaRPr lang="en-US" sz="900" dirty="0" smtClean="0">
              <a:latin typeface="Calibri" panose="020F0502020204030204" pitchFamily="34" charset="0"/>
            </a:endParaRPr>
          </a:p>
          <a:p>
            <a:pPr marL="511175" lvl="1" indent="-269875">
              <a:spcBef>
                <a:spcPts val="600"/>
              </a:spcBef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 </a:t>
            </a:r>
            <a:r>
              <a:rPr lang="en-US" sz="2400" u="sng" dirty="0" smtClean="0">
                <a:latin typeface="Calibri" panose="020F0502020204030204" pitchFamily="34" charset="0"/>
              </a:rPr>
              <a:t>Improved Quality Control:</a:t>
            </a:r>
          </a:p>
          <a:p>
            <a:pPr marL="801370" lvl="2" indent="-285750">
              <a:spcBef>
                <a:spcPts val="60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Moisture </a:t>
            </a:r>
            <a:r>
              <a:rPr lang="en-US" sz="2200" dirty="0">
                <a:latin typeface="Calibri" panose="020F0502020204030204" pitchFamily="34" charset="0"/>
              </a:rPr>
              <a:t>C</a:t>
            </a:r>
            <a:r>
              <a:rPr lang="en-US" sz="2200" dirty="0" smtClean="0">
                <a:latin typeface="Calibri" panose="020F0502020204030204" pitchFamily="34" charset="0"/>
              </a:rPr>
              <a:t>ontent</a:t>
            </a:r>
          </a:p>
          <a:p>
            <a:pPr marL="801370" lvl="2" indent="-285750">
              <a:spcBef>
                <a:spcPts val="60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Fireproofing</a:t>
            </a:r>
            <a:endParaRPr lang="en-US" sz="2200" dirty="0" smtClean="0"/>
          </a:p>
        </p:txBody>
      </p:sp>
      <p:sp>
        <p:nvSpPr>
          <p:cNvPr id="40" name="Content Placeholder 2"/>
          <p:cNvSpPr txBox="1">
            <a:spLocks/>
          </p:cNvSpPr>
          <p:nvPr/>
        </p:nvSpPr>
        <p:spPr>
          <a:xfrm>
            <a:off x="18570701" y="1177834"/>
            <a:ext cx="8785099" cy="491816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b="1" u="sng" dirty="0" smtClean="0">
                <a:solidFill>
                  <a:schemeClr val="accent1">
                    <a:lumMod val="50000"/>
                  </a:schemeClr>
                </a:solidFill>
              </a:rPr>
              <a:t>Final Conclusions:</a:t>
            </a: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Initial Goal = Reduce Project Costs</a:t>
            </a:r>
          </a:p>
          <a:p>
            <a:pPr marL="1051560" lvl="2" indent="-457200">
              <a:lnSpc>
                <a:spcPct val="120000"/>
              </a:lnSpc>
              <a:spcBef>
                <a:spcPts val="0"/>
              </a:spcBef>
            </a:pP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Escalate Costs by $27,344</a:t>
            </a:r>
          </a:p>
          <a:p>
            <a:pPr marL="1051560" lvl="2" indent="-457200">
              <a:lnSpc>
                <a:spcPct val="120000"/>
              </a:lnSpc>
              <a:spcBef>
                <a:spcPts val="0"/>
              </a:spcBef>
            </a:pP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Upsize Girders (Additional 7.2 Tons of Steel)</a:t>
            </a: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Revised Goal = Improve Building 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Performance</a:t>
            </a:r>
          </a:p>
          <a:p>
            <a:pPr marL="1051560" lvl="2" indent="-457200">
              <a:lnSpc>
                <a:spcPct val="120000"/>
              </a:lnSpc>
              <a:spcBef>
                <a:spcPts val="0"/>
              </a:spcBef>
            </a:pP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Vibration, Moisture, &amp; Fireproofing</a:t>
            </a:r>
            <a:endParaRPr lang="en-US" sz="2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b="1" u="sng" dirty="0" smtClean="0">
                <a:solidFill>
                  <a:schemeClr val="accent1">
                    <a:lumMod val="50000"/>
                  </a:schemeClr>
                </a:solidFill>
              </a:rPr>
              <a:t>Recommend Change:</a:t>
            </a:r>
            <a:endParaRPr lang="en-US" sz="2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Improved Quality Control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Reduce Risks of Escalating Project Cost &amp; Schedule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Could have saved over $100,000 </a:t>
            </a:r>
            <a:r>
              <a:rPr lang="en-US" sz="2200" smtClean="0">
                <a:solidFill>
                  <a:schemeClr val="tx1"/>
                </a:solidFill>
                <a:latin typeface="Calibri" panose="020F0502020204030204" pitchFamily="34" charset="0"/>
              </a:rPr>
              <a:t>in project</a:t>
            </a:r>
            <a:endParaRPr lang="en-US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-8382" y="990600"/>
            <a:ext cx="4275582" cy="5410200"/>
            <a:chOff x="-8382" y="990600"/>
            <a:chExt cx="4275582" cy="5410200"/>
          </a:xfrm>
        </p:grpSpPr>
        <p:sp>
          <p:nvSpPr>
            <p:cNvPr id="34" name="Rectangle 33"/>
            <p:cNvSpPr/>
            <p:nvPr/>
          </p:nvSpPr>
          <p:spPr>
            <a:xfrm>
              <a:off x="-8382" y="990600"/>
              <a:ext cx="3931920" cy="54102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0" y="990600"/>
              <a:ext cx="4267200" cy="50120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1600" b="1" u="sng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Presentation Outline: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I. Introduction</a:t>
              </a:r>
              <a:endParaRPr lang="en-US" sz="16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Project Overview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Analysis #1: Virtual Mockups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IV</a:t>
              </a: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Analysis #2: Façade Prefabrication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b="1" cap="small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V. Analysis </a:t>
              </a:r>
              <a:r>
                <a:rPr lang="en-US" sz="1600" b="1" cap="small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#3</a:t>
              </a:r>
              <a:r>
                <a:rPr lang="en-US" sz="1600" b="1" cap="small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Revaluating Comp. Slab</a:t>
              </a:r>
            </a:p>
            <a:p>
              <a:pPr lvl="1">
                <a:spcAft>
                  <a:spcPts val="1200"/>
                </a:spcAft>
              </a:pPr>
              <a:r>
                <a:rPr lang="en-US" sz="1500" cap="small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Problem Identification</a:t>
              </a:r>
            </a:p>
            <a:p>
              <a:pPr lvl="1">
                <a:spcAft>
                  <a:spcPts val="1200"/>
                </a:spcAft>
              </a:pPr>
              <a:r>
                <a:rPr lang="en-US" sz="1500" cap="small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Structural Breadth Analysis</a:t>
              </a:r>
            </a:p>
            <a:p>
              <a:pPr lvl="1">
                <a:spcAft>
                  <a:spcPts val="1200"/>
                </a:spcAft>
              </a:pPr>
              <a:r>
                <a:rPr lang="en-US" sz="1500" b="1" cap="small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Project Impacts &amp; Recommendations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VI. Final Recommendations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VII</a:t>
              </a: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Acknowledgements</a:t>
              </a:r>
            </a:p>
            <a:p>
              <a:pPr>
                <a:spcAft>
                  <a:spcPts val="1800"/>
                </a:spcAft>
              </a:pPr>
              <a:endParaRPr lang="en-US" sz="1600" cap="small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Content Placeholder 2"/>
          <p:cNvSpPr txBox="1">
            <a:spLocks/>
          </p:cNvSpPr>
          <p:nvPr/>
        </p:nvSpPr>
        <p:spPr>
          <a:xfrm>
            <a:off x="9372600" y="1143000"/>
            <a:ext cx="8562974" cy="5167277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b="1" u="sng" dirty="0" smtClean="0">
                <a:solidFill>
                  <a:schemeClr val="accent1">
                    <a:lumMod val="50000"/>
                  </a:schemeClr>
                </a:solidFill>
              </a:rPr>
              <a:t>Cost Implications: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400" b="1" u="sng" dirty="0">
              <a:solidFill>
                <a:schemeClr val="accent1">
                  <a:lumMod val="50000"/>
                </a:schemeClr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400" b="1" u="sng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400" b="1" u="sng" dirty="0">
              <a:solidFill>
                <a:schemeClr val="accent1">
                  <a:lumMod val="50000"/>
                </a:schemeClr>
              </a:solidFill>
            </a:endParaRP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</a:pPr>
            <a:endParaRPr lang="en-US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051560" lvl="2" indent="-457200">
              <a:lnSpc>
                <a:spcPct val="120000"/>
              </a:lnSpc>
              <a:spcBef>
                <a:spcPts val="0"/>
              </a:spcBef>
            </a:pPr>
            <a:endParaRPr lang="en-US" sz="2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20040" lvl="1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Implementing change increases system cost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by 3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%</a:t>
            </a:r>
          </a:p>
          <a:p>
            <a:pPr marL="1051560" lvl="2" indent="-457200">
              <a:lnSpc>
                <a:spcPct val="120000"/>
              </a:lnSpc>
              <a:spcBef>
                <a:spcPts val="0"/>
              </a:spcBef>
            </a:pP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Concrete costs still increased</a:t>
            </a:r>
          </a:p>
          <a:p>
            <a:pPr marL="1051560" lvl="2" indent="-457200">
              <a:lnSpc>
                <a:spcPct val="120000"/>
              </a:lnSpc>
              <a:spcBef>
                <a:spcPts val="0"/>
              </a:spcBef>
            </a:pP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Largest % Increase = Reinforcement</a:t>
            </a:r>
          </a:p>
          <a:p>
            <a:pPr marL="1051560" lvl="2" indent="-457200">
              <a:lnSpc>
                <a:spcPct val="120000"/>
              </a:lnSpc>
              <a:spcBef>
                <a:spcPts val="0"/>
              </a:spcBef>
            </a:pP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Metal Decking &amp; Studs Constant</a:t>
            </a:r>
          </a:p>
          <a:p>
            <a:pPr marL="1051560" lvl="2" indent="-457200">
              <a:lnSpc>
                <a:spcPct val="120000"/>
              </a:lnSpc>
              <a:spcBef>
                <a:spcPts val="0"/>
              </a:spcBef>
            </a:pPr>
            <a:endParaRPr lang="en-US" sz="2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1392607"/>
              </p:ext>
            </p:extLst>
          </p:nvPr>
        </p:nvGraphicFramePr>
        <p:xfrm>
          <a:off x="11036300" y="1752600"/>
          <a:ext cx="6032500" cy="2714244"/>
        </p:xfrm>
        <a:graphic>
          <a:graphicData uri="http://schemas.openxmlformats.org/drawingml/2006/table">
            <a:tbl>
              <a:tblPr firstRow="1" firstCol="1" bandRow="1"/>
              <a:tblGrid>
                <a:gridCol w="2527300"/>
                <a:gridCol w="1219200"/>
                <a:gridCol w="1143000"/>
                <a:gridCol w="1143000"/>
              </a:tblGrid>
              <a:tr h="175895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Overall Cost Comparison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01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Item Description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System A:  Proposed NW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System B: Existing LW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Cost Ratio (A/B)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</a:tr>
              <a:tr h="787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Concrete Material &amp; Placing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$85,068.00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$80,643.60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1.05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0858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Concrete Reinforcing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$15,480.00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$12,960.00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1.19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572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Composite Metal Decking 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$136,440.00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$136,440.00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1.00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86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Headed Shear Stud Connectors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$22,080.00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$22,080.00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1.00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715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Structural Steel Framing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$713,904.00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$693,504.00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1.03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86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Additional Fireproofing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4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TOTAL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$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972,972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$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945,627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1.03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8B"/>
                    </a:solidFill>
                  </a:tcPr>
                </a:tc>
              </a:tr>
              <a:tr h="190500">
                <a:tc gridSpan="4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Costs taken from 30x30' Typical Bay Detailed Estimate (Assuming 40 Bays)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420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38200"/>
            <a:ext cx="27432000" cy="55863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7432000" cy="97155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0" y="762000"/>
            <a:ext cx="27432000" cy="1219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44000" y="-914400"/>
            <a:ext cx="9144000" cy="8382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-914400"/>
            <a:ext cx="9144000" cy="8382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8288000" y="-914400"/>
            <a:ext cx="9144000" cy="8382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27432000" cy="907198"/>
          </a:xfrm>
          <a:prstGeom prst="rect">
            <a:avLst/>
          </a:prstGeom>
          <a:solidFill>
            <a:srgbClr val="30303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44000" y="0"/>
            <a:ext cx="914400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dirty="0" smtClean="0">
                <a:latin typeface="Book Antiqua" panose="02040602050305030304" pitchFamily="18" charset="0"/>
              </a:rPr>
              <a:t>Conclusions</a:t>
            </a:r>
            <a:endParaRPr lang="en-US" sz="4600" dirty="0">
              <a:latin typeface="Book Antiqua" panose="0204060205030503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3000" y="2856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small" dirty="0" smtClean="0">
                <a:solidFill>
                  <a:schemeClr val="bg1"/>
                </a:solidFill>
                <a:latin typeface="+mj-lt"/>
              </a:rPr>
              <a:t>George M. </a:t>
            </a:r>
            <a:r>
              <a:rPr lang="en-US" sz="2000" cap="small" dirty="0" err="1" smtClean="0">
                <a:solidFill>
                  <a:schemeClr val="bg1"/>
                </a:solidFill>
                <a:latin typeface="+mj-lt"/>
              </a:rPr>
              <a:t>Andonie</a:t>
            </a:r>
            <a:r>
              <a:rPr lang="en-US" sz="2000" cap="small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│ Construction Option</a:t>
            </a:r>
            <a:endParaRPr lang="en-US" sz="2000" cap="sm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354800" y="762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cap="small" dirty="0" err="1" smtClean="0">
                <a:solidFill>
                  <a:schemeClr val="bg1"/>
                </a:solidFill>
              </a:rPr>
              <a:t>Geisinger</a:t>
            </a:r>
            <a:r>
              <a:rPr lang="en-US" sz="2400" cap="small" dirty="0" smtClean="0">
                <a:solidFill>
                  <a:schemeClr val="bg1"/>
                </a:solidFill>
              </a:rPr>
              <a:t> Grays Woods </a:t>
            </a:r>
          </a:p>
          <a:p>
            <a:pPr algn="r"/>
            <a:r>
              <a:rPr lang="en-US" sz="2400" cap="small" dirty="0" smtClean="0">
                <a:solidFill>
                  <a:schemeClr val="bg1"/>
                </a:solidFill>
              </a:rPr>
              <a:t>Ambulatory Care Campus – Phase II</a:t>
            </a:r>
          </a:p>
        </p:txBody>
      </p:sp>
      <p:pic>
        <p:nvPicPr>
          <p:cNvPr id="21" name="Picture 2" descr="E:\Thesis (USB)\CPEP Assignments\Abstract\Cover Pi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087" y="76200"/>
            <a:ext cx="1879713" cy="934652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52400" y="228600"/>
            <a:ext cx="1240631" cy="576262"/>
            <a:chOff x="54769" y="76200"/>
            <a:chExt cx="1240631" cy="576262"/>
          </a:xfrm>
        </p:grpSpPr>
        <p:pic>
          <p:nvPicPr>
            <p:cNvPr id="23" name="Picture 2" descr="http://water.engr.psu.edu/wagener/Pictures/PennState001.gif"/>
            <p:cNvPicPr>
              <a:picLocks noChangeAspect="1" noChangeArrowheads="1"/>
            </p:cNvPicPr>
            <p:nvPr/>
          </p:nvPicPr>
          <p:blipFill rotWithShape="1"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465"/>
            <a:stretch/>
          </p:blipFill>
          <p:spPr bwMode="auto">
            <a:xfrm>
              <a:off x="54769" y="76200"/>
              <a:ext cx="921861" cy="216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V:\Desktop\pennstate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67"/>
            <a:stretch/>
          </p:blipFill>
          <p:spPr bwMode="auto">
            <a:xfrm>
              <a:off x="76200" y="293003"/>
              <a:ext cx="1219200" cy="359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5" name="Straight Connector 24"/>
          <p:cNvCxnSpPr/>
          <p:nvPr/>
        </p:nvCxnSpPr>
        <p:spPr>
          <a:xfrm>
            <a:off x="9144000" y="-163513"/>
            <a:ext cx="0" cy="1154113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288000" y="-152400"/>
            <a:ext cx="0" cy="1154113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6424578"/>
            <a:ext cx="27432000" cy="43342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3"/>
          <p:cNvSpPr txBox="1">
            <a:spLocks/>
          </p:cNvSpPr>
          <p:nvPr/>
        </p:nvSpPr>
        <p:spPr>
          <a:xfrm>
            <a:off x="4038600" y="6096000"/>
            <a:ext cx="23393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April 16, 2014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4495800" y="990600"/>
            <a:ext cx="4267200" cy="77251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600" b="1" u="sng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Outline: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Introduction</a:t>
            </a:r>
            <a:endParaRPr lang="en-US" sz="1500" cap="small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Project Overview</a:t>
            </a:r>
          </a:p>
          <a:p>
            <a:pPr>
              <a:spcAft>
                <a:spcPts val="1200"/>
              </a:spcAft>
            </a:pPr>
            <a:r>
              <a:rPr lang="en-US" sz="1500" b="1" cap="small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Analysis #1: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In-Place vs.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Development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Implementation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IV. Analysis #2: Façade Prefabrication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 vs. Prefabricated Façade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Schedule, Cost &amp; Site Logistics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Analysis #3: Revaluating Composite Slab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Lightweight vs. Normal Concrete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Impacts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VI. Final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VII. Acknowledgements</a:t>
            </a:r>
            <a:endParaRPr lang="en-US" sz="1500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0" y="990600"/>
            <a:ext cx="4267200" cy="5410200"/>
            <a:chOff x="0" y="990600"/>
            <a:chExt cx="4267200" cy="5410200"/>
          </a:xfrm>
        </p:grpSpPr>
        <p:sp>
          <p:nvSpPr>
            <p:cNvPr id="31" name="Rectangle 30"/>
            <p:cNvSpPr/>
            <p:nvPr/>
          </p:nvSpPr>
          <p:spPr>
            <a:xfrm>
              <a:off x="5862" y="990600"/>
              <a:ext cx="3880338" cy="54102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0" y="990600"/>
              <a:ext cx="4267200" cy="38578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1600" b="1" u="sng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Presentation Outline: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I. Introduction</a:t>
              </a:r>
              <a:endParaRPr lang="en-US" sz="16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II. Project Overview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Analysis #1: Virtual Mockups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IV</a:t>
              </a:r>
              <a:r>
                <a:rPr lang="en-US" sz="16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Analysis #2: Façade </a:t>
              </a:r>
              <a:r>
                <a:rPr lang="en-US" sz="1600" cap="small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Prefabrication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16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Analysis </a:t>
              </a:r>
              <a:r>
                <a:rPr lang="en-US" sz="1600" cap="small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#3</a:t>
              </a:r>
              <a:r>
                <a:rPr lang="en-US" sz="16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Revaluating Comp. Slab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b="1" cap="small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</a:t>
              </a:r>
              <a:r>
                <a:rPr lang="en-US" sz="1600" b="1" cap="small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Final Recommendations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VII. Acknowledgements</a:t>
              </a:r>
            </a:p>
            <a:p>
              <a:pPr>
                <a:spcAft>
                  <a:spcPts val="1800"/>
                </a:spcAft>
              </a:pPr>
              <a:endParaRPr lang="en-US" sz="1600" cap="small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0" y="9906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64008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9144000" y="1143000"/>
            <a:ext cx="91440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u="sng" cap="small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Analysis 1 </a:t>
            </a:r>
            <a:r>
              <a:rPr lang="en-US" sz="2800" b="1" u="sng" cap="small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│ </a:t>
            </a:r>
            <a:r>
              <a:rPr lang="en-US" sz="2800" b="1" u="sng" cap="small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Virtual Mockup Implementation: </a:t>
            </a: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Calibri" panose="020F0502020204030204" pitchFamily="34" charset="0"/>
              </a:rPr>
              <a:t>Implement </a:t>
            </a:r>
            <a:r>
              <a:rPr lang="en-US" sz="2800" dirty="0">
                <a:latin typeface="Calibri" panose="020F0502020204030204" pitchFamily="34" charset="0"/>
              </a:rPr>
              <a:t>Virtual Mockups for </a:t>
            </a:r>
            <a:r>
              <a:rPr lang="en-US" sz="2800" dirty="0" smtClean="0">
                <a:latin typeface="Calibri" panose="020F0502020204030204" pitchFamily="34" charset="0"/>
              </a:rPr>
              <a:t>the facility’s 	Operating </a:t>
            </a:r>
            <a:r>
              <a:rPr lang="en-US" sz="2800" dirty="0">
                <a:latin typeface="Calibri" panose="020F0502020204030204" pitchFamily="34" charset="0"/>
              </a:rPr>
              <a:t>&amp; Endoscopy </a:t>
            </a:r>
            <a:r>
              <a:rPr lang="en-US" sz="2800" dirty="0" smtClean="0">
                <a:latin typeface="Calibri" panose="020F0502020204030204" pitchFamily="34" charset="0"/>
              </a:rPr>
              <a:t>Rooms</a:t>
            </a:r>
          </a:p>
          <a:p>
            <a:pPr marL="1234440" lvl="2" indent="-457200">
              <a:lnSpc>
                <a:spcPct val="12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2600" dirty="0" smtClean="0">
                <a:latin typeface="Calibri" panose="020F0502020204030204" pitchFamily="34" charset="0"/>
              </a:rPr>
              <a:t>Save Cost</a:t>
            </a:r>
          </a:p>
          <a:p>
            <a:pPr marL="1234440" lvl="2" indent="-457200">
              <a:lnSpc>
                <a:spcPct val="12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2600" dirty="0" smtClean="0">
                <a:latin typeface="Calibri" panose="020F0502020204030204" pitchFamily="34" charset="0"/>
              </a:rPr>
              <a:t>Save Time</a:t>
            </a:r>
          </a:p>
          <a:p>
            <a:pPr marL="1234440" lvl="2" indent="-457200">
              <a:lnSpc>
                <a:spcPct val="12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2600" dirty="0" smtClean="0">
                <a:latin typeface="Calibri" panose="020F0502020204030204" pitchFamily="34" charset="0"/>
              </a:rPr>
              <a:t>Reduce Risk</a:t>
            </a:r>
          </a:p>
          <a:p>
            <a:pPr marL="1234440" lvl="2" indent="-457200">
              <a:lnSpc>
                <a:spcPct val="12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2600" dirty="0" smtClean="0">
                <a:latin typeface="Calibri" panose="020F0502020204030204" pitchFamily="34" charset="0"/>
              </a:rPr>
              <a:t>Solve Constructability Issues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8288000" y="1193363"/>
            <a:ext cx="9029700" cy="274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u="sng" cap="small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Analysis 2 </a:t>
            </a:r>
            <a:r>
              <a:rPr lang="en-US" sz="2800" b="1" u="sng" cap="small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│ </a:t>
            </a:r>
            <a:r>
              <a:rPr lang="en-US" sz="2800" b="1" u="sng" cap="small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Brick Façade Prefabrication</a:t>
            </a:r>
            <a:endParaRPr lang="en-US" sz="2800" b="1" u="sng" cap="small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Calibri" panose="020F0502020204030204" pitchFamily="34" charset="0"/>
              </a:rPr>
              <a:t>Would not recommend the prefabrication of the building’s facade</a:t>
            </a:r>
          </a:p>
          <a:p>
            <a:pPr marL="1234440" lvl="2" indent="-457200">
              <a:lnSpc>
                <a:spcPct val="12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2600" dirty="0" smtClean="0">
                <a:latin typeface="Calibri" panose="020F0502020204030204" pitchFamily="34" charset="0"/>
              </a:rPr>
              <a:t>Increased Cost &amp; Planning</a:t>
            </a:r>
          </a:p>
          <a:p>
            <a:pPr marL="1234440" lvl="2" indent="-457200">
              <a:lnSpc>
                <a:spcPct val="12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2600" dirty="0" smtClean="0">
                <a:latin typeface="Calibri" panose="020F0502020204030204" pitchFamily="34" charset="0"/>
              </a:rPr>
              <a:t>Reduced Schedule &amp; Building Performance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8298160" y="4096298"/>
            <a:ext cx="9029700" cy="263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u="sng" cap="small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Analysis </a:t>
            </a:r>
            <a:r>
              <a:rPr lang="en-US" sz="2800" b="1" u="sng" cap="small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3 </a:t>
            </a:r>
            <a:r>
              <a:rPr lang="en-US" sz="2800" b="1" u="sng" cap="small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│ </a:t>
            </a:r>
            <a:r>
              <a:rPr lang="en-US" sz="2800" b="1" u="sng" cap="small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Re - evaluating Composite Slab</a:t>
            </a:r>
            <a:endParaRPr lang="en-US" sz="2800" b="1" u="sng" cap="small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Calibri" panose="020F0502020204030204" pitchFamily="34" charset="0"/>
              </a:rPr>
              <a:t>Recommend Changing from LW to NW Composite Slab</a:t>
            </a:r>
          </a:p>
          <a:p>
            <a:pPr marL="1234440" lvl="2" indent="-457200">
              <a:lnSpc>
                <a:spcPct val="12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2600" dirty="0" smtClean="0">
                <a:latin typeface="Calibri" panose="020F0502020204030204" pitchFamily="34" charset="0"/>
              </a:rPr>
              <a:t>Improved Quality Control (Reduce Risk)</a:t>
            </a:r>
          </a:p>
          <a:p>
            <a:pPr marL="1234440" lvl="2" indent="-457200">
              <a:lnSpc>
                <a:spcPct val="12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2600" dirty="0">
                <a:latin typeface="Calibri" panose="020F0502020204030204" pitchFamily="34" charset="0"/>
              </a:rPr>
              <a:t>Increased Cost</a:t>
            </a:r>
          </a:p>
          <a:p>
            <a:pPr marL="777240" lvl="2">
              <a:lnSpc>
                <a:spcPct val="120000"/>
              </a:lnSpc>
              <a:buClr>
                <a:schemeClr val="accent3"/>
              </a:buClr>
            </a:pPr>
            <a:endParaRPr lang="en-US" sz="2600" dirty="0" smtClean="0">
              <a:latin typeface="Calibri" panose="020F050202020403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047401" y="1726388"/>
            <a:ext cx="4029800" cy="2209154"/>
            <a:chOff x="4047401" y="1392566"/>
            <a:chExt cx="4029800" cy="2209154"/>
          </a:xfrm>
        </p:grpSpPr>
        <p:sp>
          <p:nvSpPr>
            <p:cNvPr id="3" name="Rectangle 2"/>
            <p:cNvSpPr/>
            <p:nvPr/>
          </p:nvSpPr>
          <p:spPr>
            <a:xfrm>
              <a:off x="4047401" y="1392566"/>
              <a:ext cx="4029799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047401" y="1986280"/>
              <a:ext cx="4029799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058921" y="2571126"/>
              <a:ext cx="401828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058921" y="3144520"/>
              <a:ext cx="401828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336" name="Group 14335"/>
          <p:cNvGrpSpPr/>
          <p:nvPr/>
        </p:nvGrpSpPr>
        <p:grpSpPr>
          <a:xfrm>
            <a:off x="4047401" y="4067622"/>
            <a:ext cx="4029799" cy="1028700"/>
            <a:chOff x="4047401" y="3733800"/>
            <a:chExt cx="4029799" cy="1028700"/>
          </a:xfrm>
        </p:grpSpPr>
        <p:sp>
          <p:nvSpPr>
            <p:cNvPr id="53" name="Rectangle 52"/>
            <p:cNvSpPr/>
            <p:nvPr/>
          </p:nvSpPr>
          <p:spPr>
            <a:xfrm>
              <a:off x="4058920" y="3733800"/>
              <a:ext cx="401828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047401" y="4305300"/>
              <a:ext cx="401828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7" name="Rectangle 56"/>
          <p:cNvSpPr/>
          <p:nvPr/>
        </p:nvSpPr>
        <p:spPr>
          <a:xfrm>
            <a:off x="4047401" y="5185222"/>
            <a:ext cx="401828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8071849" y="4044762"/>
            <a:ext cx="502920" cy="502920"/>
            <a:chOff x="8294281" y="3849830"/>
            <a:chExt cx="457200" cy="457200"/>
          </a:xfrm>
        </p:grpSpPr>
        <p:pic>
          <p:nvPicPr>
            <p:cNvPr id="62" name="Picture 2" descr="E:\Thesis (USB)\Progress\Progress\Final Presentation\Pictures\Chekmark1.jpe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backgroundMark x1="52727" y1="45455" x2="52727" y2="45455"/>
                          <a14:backgroundMark x1="46364" y1="59091" x2="46364" y2="59091"/>
                          <a14:backgroundMark x1="44545" y1="68182" x2="44545" y2="68182"/>
                          <a14:backgroundMark x1="42727" y1="70000" x2="42727" y2="70000"/>
                          <a14:backgroundMark x1="33636" y1="53636" x2="33636" y2="536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4281" y="3849830"/>
              <a:ext cx="457200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60" descr="E:\Thesis (USB)\Progress\Progress\Final Presentation\Pictures\PRODUCER X 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8899" y="3918262"/>
              <a:ext cx="247965" cy="283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3" name="Group 62"/>
          <p:cNvGrpSpPr/>
          <p:nvPr/>
        </p:nvGrpSpPr>
        <p:grpSpPr>
          <a:xfrm>
            <a:off x="8054340" y="4638487"/>
            <a:ext cx="502920" cy="502920"/>
            <a:chOff x="8294281" y="3849830"/>
            <a:chExt cx="457200" cy="457200"/>
          </a:xfrm>
        </p:grpSpPr>
        <p:pic>
          <p:nvPicPr>
            <p:cNvPr id="64" name="Picture 2" descr="E:\Thesis (USB)\Progress\Progress\Final Presentation\Pictures\Chekmark1.jpe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backgroundMark x1="52727" y1="45455" x2="52727" y2="45455"/>
                          <a14:backgroundMark x1="46364" y1="59091" x2="46364" y2="59091"/>
                          <a14:backgroundMark x1="44545" y1="68182" x2="44545" y2="68182"/>
                          <a14:backgroundMark x1="42727" y1="70000" x2="42727" y2="70000"/>
                          <a14:backgroundMark x1="33636" y1="53636" x2="33636" y2="536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4281" y="3849830"/>
              <a:ext cx="457200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4" descr="E:\Thesis (USB)\Progress\Progress\Final Presentation\Pictures\PRODUCER X 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8899" y="3918262"/>
              <a:ext cx="247965" cy="283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6" name="TextBox 65"/>
          <p:cNvSpPr txBox="1"/>
          <p:nvPr/>
        </p:nvSpPr>
        <p:spPr>
          <a:xfrm>
            <a:off x="4027260" y="1661686"/>
            <a:ext cx="402708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 cap="small" dirty="0" smtClean="0">
                <a:solidFill>
                  <a:schemeClr val="bg1"/>
                </a:solidFill>
                <a:latin typeface="+mj-lt"/>
              </a:rPr>
              <a:t>Improve Efficiency</a:t>
            </a:r>
          </a:p>
          <a:p>
            <a:pPr algn="ctr">
              <a:spcAft>
                <a:spcPts val="1200"/>
              </a:spcAft>
            </a:pPr>
            <a:r>
              <a:rPr lang="en-US" sz="2800" b="1" cap="small" dirty="0" smtClean="0">
                <a:solidFill>
                  <a:schemeClr val="bg1"/>
                </a:solidFill>
                <a:latin typeface="+mj-lt"/>
              </a:rPr>
              <a:t>Increased Collaboration</a:t>
            </a:r>
          </a:p>
          <a:p>
            <a:pPr algn="ctr">
              <a:spcAft>
                <a:spcPts val="1200"/>
              </a:spcAft>
            </a:pPr>
            <a:r>
              <a:rPr lang="en-US" sz="2800" b="1" cap="small" dirty="0" smtClean="0">
                <a:solidFill>
                  <a:schemeClr val="bg1"/>
                </a:solidFill>
                <a:latin typeface="+mj-lt"/>
              </a:rPr>
              <a:t>Streamline Process</a:t>
            </a:r>
          </a:p>
          <a:p>
            <a:pPr algn="ctr">
              <a:spcAft>
                <a:spcPts val="1200"/>
              </a:spcAft>
            </a:pPr>
            <a:r>
              <a:rPr lang="en-US" sz="2800" b="1" cap="small" dirty="0" smtClean="0">
                <a:solidFill>
                  <a:schemeClr val="bg1"/>
                </a:solidFill>
                <a:latin typeface="+mj-lt"/>
              </a:rPr>
              <a:t>Reduce Risk</a:t>
            </a:r>
          </a:p>
          <a:p>
            <a:pPr algn="ctr">
              <a:spcAft>
                <a:spcPts val="1200"/>
              </a:spcAft>
            </a:pPr>
            <a:r>
              <a:rPr lang="en-US" sz="2800" b="1" cap="small" dirty="0" smtClean="0">
                <a:solidFill>
                  <a:schemeClr val="bg1"/>
                </a:solidFill>
                <a:latin typeface="+mj-lt"/>
              </a:rPr>
              <a:t>Reduce Cost</a:t>
            </a:r>
          </a:p>
          <a:p>
            <a:pPr algn="ctr">
              <a:spcAft>
                <a:spcPts val="1200"/>
              </a:spcAft>
            </a:pPr>
            <a:r>
              <a:rPr lang="en-US" sz="2800" b="1" cap="small" dirty="0" smtClean="0">
                <a:solidFill>
                  <a:schemeClr val="bg1"/>
                </a:solidFill>
                <a:latin typeface="+mj-lt"/>
              </a:rPr>
              <a:t>Reduce Schedule</a:t>
            </a:r>
          </a:p>
          <a:p>
            <a:pPr algn="ctr">
              <a:spcAft>
                <a:spcPts val="1200"/>
              </a:spcAft>
            </a:pPr>
            <a:r>
              <a:rPr lang="en-US" sz="2800" b="1" cap="small" dirty="0">
                <a:solidFill>
                  <a:schemeClr val="bg1"/>
                </a:solidFill>
              </a:rPr>
              <a:t>Improve Quality </a:t>
            </a:r>
            <a:r>
              <a:rPr lang="en-US" sz="2800" b="1" cap="small" dirty="0" smtClean="0">
                <a:solidFill>
                  <a:schemeClr val="bg1"/>
                </a:solidFill>
              </a:rPr>
              <a:t>Control</a:t>
            </a:r>
            <a:endParaRPr lang="en-US" sz="2800" b="1" cap="small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062696" y="3505200"/>
            <a:ext cx="457200" cy="457200"/>
            <a:chOff x="8591550" y="3477072"/>
            <a:chExt cx="457200" cy="457200"/>
          </a:xfrm>
        </p:grpSpPr>
        <p:pic>
          <p:nvPicPr>
            <p:cNvPr id="46" name="Picture 2" descr="E:\Thesis (USB)\Progress\Progress\Final Presentation\Pictures\Chekmark1.jpe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727" b="100000" l="0" r="100000">
                          <a14:backgroundMark x1="38182" y1="60000" x2="38182" y2="60000"/>
                          <a14:backgroundMark x1="44545" y1="53636" x2="44545" y2="53636"/>
                          <a14:backgroundMark x1="56364" y1="50909" x2="56364" y2="50909"/>
                          <a14:backgroundMark x1="58182" y1="36364" x2="58182" y2="36364"/>
                          <a14:backgroundMark x1="69091" y1="27273" x2="69091" y2="27273"/>
                          <a14:backgroundMark x1="79091" y1="20909" x2="79091" y2="20909"/>
                          <a14:backgroundMark x1="70909" y1="15455" x2="70909" y2="15455"/>
                          <a14:backgroundMark x1="30000" y1="49091" x2="30000" y2="49091"/>
                          <a14:backgroundMark x1="42727" y1="71818" x2="42727" y2="71818"/>
                          <a14:backgroundMark x1="48182" y1="66364" x2="48182" y2="663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1550" y="3477072"/>
              <a:ext cx="457200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E:\Thesis (USB)\Progress\Progress\Final Presentation\Pictures\200px-Yes_check.svg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3420" y="3496658"/>
              <a:ext cx="333350" cy="333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8" name="Group 57"/>
          <p:cNvGrpSpPr/>
          <p:nvPr/>
        </p:nvGrpSpPr>
        <p:grpSpPr>
          <a:xfrm>
            <a:off x="8496300" y="3505200"/>
            <a:ext cx="457200" cy="457200"/>
            <a:chOff x="8591550" y="3477072"/>
            <a:chExt cx="457200" cy="457200"/>
          </a:xfrm>
        </p:grpSpPr>
        <p:pic>
          <p:nvPicPr>
            <p:cNvPr id="59" name="Picture 2" descr="E:\Thesis (USB)\Progress\Progress\Final Presentation\Pictures\Chekmark1.jpe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727" b="100000" l="0" r="100000">
                          <a14:backgroundMark x1="38182" y1="60000" x2="38182" y2="60000"/>
                          <a14:backgroundMark x1="44545" y1="53636" x2="44545" y2="53636"/>
                          <a14:backgroundMark x1="56364" y1="50909" x2="56364" y2="50909"/>
                          <a14:backgroundMark x1="58182" y1="36364" x2="58182" y2="36364"/>
                          <a14:backgroundMark x1="69091" y1="27273" x2="69091" y2="27273"/>
                          <a14:backgroundMark x1="79091" y1="20909" x2="79091" y2="20909"/>
                          <a14:backgroundMark x1="70909" y1="15455" x2="70909" y2="15455"/>
                          <a14:backgroundMark x1="30000" y1="49091" x2="30000" y2="49091"/>
                          <a14:backgroundMark x1="42727" y1="71818" x2="42727" y2="71818"/>
                          <a14:backgroundMark x1="48182" y1="66364" x2="48182" y2="663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1550" y="3477072"/>
              <a:ext cx="457200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E:\Thesis (USB)\Progress\Progress\Final Presentation\Pictures\200px-Yes_check.svg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3420" y="3496658"/>
              <a:ext cx="333350" cy="333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8077200" y="2940050"/>
            <a:ext cx="457200" cy="457200"/>
            <a:chOff x="8591550" y="3477072"/>
            <a:chExt cx="457200" cy="457200"/>
          </a:xfrm>
        </p:grpSpPr>
        <p:pic>
          <p:nvPicPr>
            <p:cNvPr id="68" name="Picture 2" descr="E:\Thesis (USB)\Progress\Progress\Final Presentation\Pictures\Chekmark1.jpe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727" b="100000" l="0" r="100000">
                          <a14:backgroundMark x1="38182" y1="60000" x2="38182" y2="60000"/>
                          <a14:backgroundMark x1="44545" y1="53636" x2="44545" y2="53636"/>
                          <a14:backgroundMark x1="56364" y1="50909" x2="56364" y2="50909"/>
                          <a14:backgroundMark x1="58182" y1="36364" x2="58182" y2="36364"/>
                          <a14:backgroundMark x1="69091" y1="27273" x2="69091" y2="27273"/>
                          <a14:backgroundMark x1="79091" y1="20909" x2="79091" y2="20909"/>
                          <a14:backgroundMark x1="70909" y1="15455" x2="70909" y2="15455"/>
                          <a14:backgroundMark x1="30000" y1="49091" x2="30000" y2="49091"/>
                          <a14:backgroundMark x1="42727" y1="71818" x2="42727" y2="71818"/>
                          <a14:backgroundMark x1="48182" y1="66364" x2="48182" y2="663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1550" y="3477072"/>
              <a:ext cx="457200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2" descr="E:\Thesis (USB)\Progress\Progress\Final Presentation\Pictures\200px-Yes_check.svg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3420" y="3496658"/>
              <a:ext cx="333350" cy="333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Group 69"/>
          <p:cNvGrpSpPr/>
          <p:nvPr/>
        </p:nvGrpSpPr>
        <p:grpSpPr>
          <a:xfrm>
            <a:off x="8077200" y="2343150"/>
            <a:ext cx="457200" cy="457200"/>
            <a:chOff x="8591550" y="3477072"/>
            <a:chExt cx="457200" cy="457200"/>
          </a:xfrm>
        </p:grpSpPr>
        <p:pic>
          <p:nvPicPr>
            <p:cNvPr id="71" name="Picture 2" descr="E:\Thesis (USB)\Progress\Progress\Final Presentation\Pictures\Chekmark1.jpe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727" b="100000" l="0" r="100000">
                          <a14:backgroundMark x1="38182" y1="60000" x2="38182" y2="60000"/>
                          <a14:backgroundMark x1="44545" y1="53636" x2="44545" y2="53636"/>
                          <a14:backgroundMark x1="56364" y1="50909" x2="56364" y2="50909"/>
                          <a14:backgroundMark x1="58182" y1="36364" x2="58182" y2="36364"/>
                          <a14:backgroundMark x1="69091" y1="27273" x2="69091" y2="27273"/>
                          <a14:backgroundMark x1="79091" y1="20909" x2="79091" y2="20909"/>
                          <a14:backgroundMark x1="70909" y1="15455" x2="70909" y2="15455"/>
                          <a14:backgroundMark x1="30000" y1="49091" x2="30000" y2="49091"/>
                          <a14:backgroundMark x1="42727" y1="71818" x2="42727" y2="71818"/>
                          <a14:backgroundMark x1="48182" y1="66364" x2="48182" y2="663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1550" y="3477072"/>
              <a:ext cx="457200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 descr="E:\Thesis (USB)\Progress\Progress\Final Presentation\Pictures\200px-Yes_check.svg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3420" y="3496658"/>
              <a:ext cx="333350" cy="333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3" name="Group 72"/>
          <p:cNvGrpSpPr/>
          <p:nvPr/>
        </p:nvGrpSpPr>
        <p:grpSpPr>
          <a:xfrm>
            <a:off x="8083550" y="1752600"/>
            <a:ext cx="457200" cy="457200"/>
            <a:chOff x="8591550" y="3477072"/>
            <a:chExt cx="457200" cy="457200"/>
          </a:xfrm>
        </p:grpSpPr>
        <p:pic>
          <p:nvPicPr>
            <p:cNvPr id="74" name="Picture 2" descr="E:\Thesis (USB)\Progress\Progress\Final Presentation\Pictures\Chekmark1.jpe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727" b="100000" l="0" r="100000">
                          <a14:backgroundMark x1="38182" y1="60000" x2="38182" y2="60000"/>
                          <a14:backgroundMark x1="44545" y1="53636" x2="44545" y2="53636"/>
                          <a14:backgroundMark x1="56364" y1="50909" x2="56364" y2="50909"/>
                          <a14:backgroundMark x1="58182" y1="36364" x2="58182" y2="36364"/>
                          <a14:backgroundMark x1="69091" y1="27273" x2="69091" y2="27273"/>
                          <a14:backgroundMark x1="79091" y1="20909" x2="79091" y2="20909"/>
                          <a14:backgroundMark x1="70909" y1="15455" x2="70909" y2="15455"/>
                          <a14:backgroundMark x1="30000" y1="49091" x2="30000" y2="49091"/>
                          <a14:backgroundMark x1="42727" y1="71818" x2="42727" y2="71818"/>
                          <a14:backgroundMark x1="48182" y1="66364" x2="48182" y2="663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1550" y="3477072"/>
              <a:ext cx="457200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2" descr="E:\Thesis (USB)\Progress\Progress\Final Presentation\Pictures\200px-Yes_check.svg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3420" y="3496658"/>
              <a:ext cx="333350" cy="333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" name="Group 78"/>
          <p:cNvGrpSpPr/>
          <p:nvPr/>
        </p:nvGrpSpPr>
        <p:grpSpPr>
          <a:xfrm>
            <a:off x="8077200" y="5181600"/>
            <a:ext cx="457200" cy="457200"/>
            <a:chOff x="8591550" y="3477072"/>
            <a:chExt cx="457200" cy="457200"/>
          </a:xfrm>
        </p:grpSpPr>
        <p:pic>
          <p:nvPicPr>
            <p:cNvPr id="80" name="Picture 2" descr="E:\Thesis (USB)\Progress\Progress\Final Presentation\Pictures\Chekmark1.jpe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727" b="100000" l="0" r="100000">
                          <a14:backgroundMark x1="38182" y1="60000" x2="38182" y2="60000"/>
                          <a14:backgroundMark x1="44545" y1="53636" x2="44545" y2="53636"/>
                          <a14:backgroundMark x1="56364" y1="50909" x2="56364" y2="50909"/>
                          <a14:backgroundMark x1="58182" y1="36364" x2="58182" y2="36364"/>
                          <a14:backgroundMark x1="69091" y1="27273" x2="69091" y2="27273"/>
                          <a14:backgroundMark x1="79091" y1="20909" x2="79091" y2="20909"/>
                          <a14:backgroundMark x1="70909" y1="15455" x2="70909" y2="15455"/>
                          <a14:backgroundMark x1="30000" y1="49091" x2="30000" y2="49091"/>
                          <a14:backgroundMark x1="42727" y1="71818" x2="42727" y2="71818"/>
                          <a14:backgroundMark x1="48182" y1="66364" x2="48182" y2="663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1550" y="3477072"/>
              <a:ext cx="457200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" descr="E:\Thesis (USB)\Progress\Progress\Final Presentation\Pictures\200px-Yes_check.svg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3420" y="3496658"/>
              <a:ext cx="333350" cy="333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28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3" grpId="0"/>
      <p:bldP spid="5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38200"/>
            <a:ext cx="27432000" cy="55863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`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7432000" cy="97155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0" y="762000"/>
            <a:ext cx="27432000" cy="1219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44000" y="-914400"/>
            <a:ext cx="9144000" cy="8382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-914400"/>
            <a:ext cx="9144000" cy="8382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8288000" y="-914400"/>
            <a:ext cx="9144000" cy="8382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27432000" cy="907198"/>
          </a:xfrm>
          <a:prstGeom prst="rect">
            <a:avLst/>
          </a:prstGeom>
          <a:solidFill>
            <a:srgbClr val="30303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44000" y="0"/>
            <a:ext cx="914400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3000" y="2856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small" dirty="0" smtClean="0">
                <a:solidFill>
                  <a:schemeClr val="bg1"/>
                </a:solidFill>
                <a:latin typeface="+mj-lt"/>
              </a:rPr>
              <a:t>George M. </a:t>
            </a:r>
            <a:r>
              <a:rPr lang="en-US" sz="2000" cap="small" dirty="0" err="1" smtClean="0">
                <a:solidFill>
                  <a:schemeClr val="bg1"/>
                </a:solidFill>
                <a:latin typeface="+mj-lt"/>
              </a:rPr>
              <a:t>Andonie</a:t>
            </a:r>
            <a:r>
              <a:rPr lang="en-US" sz="2000" cap="small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│ Construction Option</a:t>
            </a:r>
            <a:endParaRPr lang="en-US" sz="2000" cap="sm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354800" y="762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cap="small" dirty="0" err="1" smtClean="0">
                <a:solidFill>
                  <a:schemeClr val="bg1"/>
                </a:solidFill>
              </a:rPr>
              <a:t>Geisinger</a:t>
            </a:r>
            <a:r>
              <a:rPr lang="en-US" sz="2400" cap="small" dirty="0" smtClean="0">
                <a:solidFill>
                  <a:schemeClr val="bg1"/>
                </a:solidFill>
              </a:rPr>
              <a:t> Grays Woods </a:t>
            </a:r>
          </a:p>
          <a:p>
            <a:pPr algn="r"/>
            <a:r>
              <a:rPr lang="en-US" sz="2400" cap="small" dirty="0" smtClean="0">
                <a:solidFill>
                  <a:schemeClr val="bg1"/>
                </a:solidFill>
              </a:rPr>
              <a:t>Ambulatory Care Campus – Phase II</a:t>
            </a:r>
          </a:p>
        </p:txBody>
      </p:sp>
      <p:pic>
        <p:nvPicPr>
          <p:cNvPr id="21" name="Picture 2" descr="E:\Thesis (USB)\CPEP Assignments\Abstract\Cover Pi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087" y="76200"/>
            <a:ext cx="1879713" cy="934652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52400" y="228600"/>
            <a:ext cx="1240631" cy="576262"/>
            <a:chOff x="54769" y="76200"/>
            <a:chExt cx="1240631" cy="576262"/>
          </a:xfrm>
        </p:grpSpPr>
        <p:pic>
          <p:nvPicPr>
            <p:cNvPr id="23" name="Picture 2" descr="http://water.engr.psu.edu/wagener/Pictures/PennState001.gif"/>
            <p:cNvPicPr>
              <a:picLocks noChangeAspect="1" noChangeArrowheads="1"/>
            </p:cNvPicPr>
            <p:nvPr/>
          </p:nvPicPr>
          <p:blipFill rotWithShape="1"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465"/>
            <a:stretch/>
          </p:blipFill>
          <p:spPr bwMode="auto">
            <a:xfrm>
              <a:off x="54769" y="76200"/>
              <a:ext cx="921861" cy="216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V:\Desktop\pennstate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67"/>
            <a:stretch/>
          </p:blipFill>
          <p:spPr bwMode="auto">
            <a:xfrm>
              <a:off x="76200" y="293003"/>
              <a:ext cx="1219200" cy="359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0" y="6424578"/>
            <a:ext cx="27432000" cy="43342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3"/>
          <p:cNvSpPr txBox="1">
            <a:spLocks/>
          </p:cNvSpPr>
          <p:nvPr/>
        </p:nvSpPr>
        <p:spPr>
          <a:xfrm>
            <a:off x="4038600" y="6096000"/>
            <a:ext cx="23393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April 16, 2014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4495800" y="990600"/>
            <a:ext cx="4267200" cy="77251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600" b="1" u="sng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Outline: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Introduction</a:t>
            </a:r>
            <a:endParaRPr lang="en-US" sz="1500" cap="small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Project Overview</a:t>
            </a:r>
          </a:p>
          <a:p>
            <a:pPr>
              <a:spcAft>
                <a:spcPts val="1200"/>
              </a:spcAft>
            </a:pPr>
            <a:r>
              <a:rPr lang="en-US" sz="1500" b="1" cap="small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Analysis #1: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In-Place vs.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Development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Implementation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IV. Analysis #2: Façade Prefabrication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 vs. Prefabricated Façade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Schedule, Cost &amp; Site Logistics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Analysis #3: Revaluating Composite Slab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Lightweight vs. Normal Concrete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Impacts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</a:t>
            </a:r>
            <a:r>
              <a:rPr lang="en-US" sz="15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VI. Final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VII. Acknowledgements</a:t>
            </a:r>
            <a:endParaRPr lang="en-US" sz="1500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0" y="990600"/>
            <a:ext cx="4267200" cy="5410200"/>
            <a:chOff x="0" y="990600"/>
            <a:chExt cx="4267200" cy="5410200"/>
          </a:xfrm>
        </p:grpSpPr>
        <p:sp>
          <p:nvSpPr>
            <p:cNvPr id="31" name="Rectangle 30"/>
            <p:cNvSpPr/>
            <p:nvPr/>
          </p:nvSpPr>
          <p:spPr>
            <a:xfrm>
              <a:off x="5862" y="990600"/>
              <a:ext cx="3880338" cy="54102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0" y="990600"/>
              <a:ext cx="4267200" cy="38578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1600" b="1" u="sng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Presentation Outline: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b="1" cap="small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Introduction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II. Project Overview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Analysis #1: Virtual Mockups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IV</a:t>
              </a: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Analysis #2: Façade Prefabrication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V. Analysis #3: Revaluating Comp. Slab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VI. </a:t>
              </a:r>
              <a:r>
                <a:rPr lang="en-US" sz="1600" cap="small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Final Recommendations</a:t>
              </a:r>
              <a:endParaRPr lang="en-US" sz="1600" cap="small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VII. Acknowledgements</a:t>
              </a:r>
            </a:p>
            <a:p>
              <a:pPr>
                <a:spcAft>
                  <a:spcPts val="1800"/>
                </a:spcAft>
              </a:pPr>
              <a:endParaRPr lang="en-US" sz="1600" cap="small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0" y="9906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64008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itle 1"/>
          <p:cNvSpPr txBox="1">
            <a:spLocks/>
          </p:cNvSpPr>
          <p:nvPr/>
        </p:nvSpPr>
        <p:spPr>
          <a:xfrm>
            <a:off x="9124950" y="-76200"/>
            <a:ext cx="914400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Book Antiqua" panose="02040602050305030304" pitchFamily="18" charset="0"/>
              </a:rPr>
              <a:t>Introduction</a:t>
            </a:r>
            <a:endParaRPr lang="en-US" dirty="0">
              <a:latin typeface="Book Antiqua" panose="02040602050305030304" pitchFamily="18" charset="0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9144000" y="-163513"/>
            <a:ext cx="0" cy="1154113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8288000" y="-152400"/>
            <a:ext cx="0" cy="1163252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21336000" y="1295400"/>
            <a:ext cx="5410200" cy="2495550"/>
            <a:chOff x="21336000" y="1295400"/>
            <a:chExt cx="5410200" cy="2495550"/>
          </a:xfrm>
        </p:grpSpPr>
        <p:sp>
          <p:nvSpPr>
            <p:cNvPr id="47" name="TextBox 46"/>
            <p:cNvSpPr txBox="1"/>
            <p:nvPr/>
          </p:nvSpPr>
          <p:spPr>
            <a:xfrm>
              <a:off x="21336000" y="1295400"/>
              <a:ext cx="541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cap="small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Analysis </a:t>
              </a:r>
              <a:r>
                <a:rPr lang="en-US" sz="2400" cap="small" dirty="0" smtClean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3 </a:t>
              </a:r>
              <a:r>
                <a:rPr lang="en-US" sz="2400" cap="small" dirty="0" smtClean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Arial" pitchFamily="34" charset="0"/>
                </a:rPr>
                <a:t>│Re-valuating Composite Slab</a:t>
              </a:r>
              <a:endParaRPr lang="en-US" sz="2400" cap="small" dirty="0">
                <a:solidFill>
                  <a:schemeClr val="accent1">
                    <a:lumMod val="50000"/>
                  </a:schemeClr>
                </a:solidFill>
                <a:latin typeface="+mj-lt"/>
              </a:endParaRPr>
            </a:p>
          </p:txBody>
        </p:sp>
        <p:pic>
          <p:nvPicPr>
            <p:cNvPr id="43" name="Picture 4" descr="E:\Thesis (USB)\Progress\Progress\Pictures\Spring '14\Composite Metal Decking 2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31425" y="1752600"/>
              <a:ext cx="368617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3962400" y="2416350"/>
            <a:ext cx="5048250" cy="2612850"/>
            <a:chOff x="4114800" y="2416350"/>
            <a:chExt cx="5048250" cy="2612850"/>
          </a:xfrm>
        </p:grpSpPr>
        <p:sp>
          <p:nvSpPr>
            <p:cNvPr id="30" name="TextBox 29"/>
            <p:cNvSpPr txBox="1"/>
            <p:nvPr/>
          </p:nvSpPr>
          <p:spPr>
            <a:xfrm>
              <a:off x="4114800" y="2416350"/>
              <a:ext cx="2971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cap="small" dirty="0" smtClean="0">
                  <a:solidFill>
                    <a:schemeClr val="accent1">
                      <a:lumMod val="50000"/>
                    </a:schemeClr>
                  </a:solidFill>
                </a:rPr>
                <a:t>Project  Overview</a:t>
              </a:r>
              <a:endParaRPr lang="en-US" sz="2400" cap="small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44" name="Picture 43" descr="E:\Thesis (USB)\Progress\Pictures\Fall '13\Google Aerial view of Site.jpg"/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0" b="15288"/>
            <a:stretch/>
          </p:blipFill>
          <p:spPr bwMode="auto">
            <a:xfrm>
              <a:off x="4191000" y="2882717"/>
              <a:ext cx="4972050" cy="214648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64" name="Group 63"/>
          <p:cNvGrpSpPr/>
          <p:nvPr/>
        </p:nvGrpSpPr>
        <p:grpSpPr>
          <a:xfrm>
            <a:off x="9296400" y="1143000"/>
            <a:ext cx="9144000" cy="3050549"/>
            <a:chOff x="9296400" y="1143000"/>
            <a:chExt cx="9144000" cy="3050549"/>
          </a:xfrm>
        </p:grpSpPr>
        <p:sp>
          <p:nvSpPr>
            <p:cNvPr id="65" name="TextBox 64"/>
            <p:cNvSpPr txBox="1"/>
            <p:nvPr/>
          </p:nvSpPr>
          <p:spPr>
            <a:xfrm>
              <a:off x="9296400" y="1143000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cap="small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Analysis 1 </a:t>
              </a:r>
              <a:r>
                <a:rPr lang="en-US" sz="2400" cap="small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Arial" pitchFamily="34" charset="0"/>
                </a:rPr>
                <a:t>│ </a:t>
              </a:r>
              <a:r>
                <a:rPr lang="en-US" sz="2400" cap="small" dirty="0" smtClean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Arial" pitchFamily="34" charset="0"/>
                </a:rPr>
                <a:t>Virtual Mockup Implementation </a:t>
              </a:r>
              <a:endParaRPr lang="en-US" sz="2400" cap="small" dirty="0">
                <a:solidFill>
                  <a:schemeClr val="accent1">
                    <a:lumMod val="50000"/>
                  </a:schemeClr>
                </a:solidFill>
                <a:latin typeface="+mj-lt"/>
              </a:endParaRPr>
            </a:p>
          </p:txBody>
        </p:sp>
        <p:pic>
          <p:nvPicPr>
            <p:cNvPr id="66" name="Picture 65" descr="E:\Thesis (USB)\Progress\Pictures\Spring '14\Endoscopy_Combined.rvt_2014-Mar-27_10-05-29PM-000_3D_View_2.jpg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9000" y="1600200"/>
              <a:ext cx="3944619" cy="25933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7" name="Group 66"/>
          <p:cNvGrpSpPr/>
          <p:nvPr/>
        </p:nvGrpSpPr>
        <p:grpSpPr>
          <a:xfrm>
            <a:off x="12932685" y="3102846"/>
            <a:ext cx="9144000" cy="3145554"/>
            <a:chOff x="13077825" y="3102846"/>
            <a:chExt cx="9144000" cy="3145554"/>
          </a:xfrm>
        </p:grpSpPr>
        <p:sp>
          <p:nvSpPr>
            <p:cNvPr id="68" name="TextBox 67"/>
            <p:cNvSpPr txBox="1"/>
            <p:nvPr/>
          </p:nvSpPr>
          <p:spPr>
            <a:xfrm>
              <a:off x="13077825" y="3102846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cap="small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Analysis 2 </a:t>
              </a:r>
              <a:r>
                <a:rPr lang="en-US" sz="2400" cap="small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Arial" pitchFamily="34" charset="0"/>
                </a:rPr>
                <a:t>│ </a:t>
              </a:r>
              <a:r>
                <a:rPr lang="en-US" sz="2400" cap="small" dirty="0" smtClean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Arial" pitchFamily="34" charset="0"/>
                </a:rPr>
                <a:t>Brick Façade Prefabrication</a:t>
              </a:r>
              <a:endParaRPr lang="en-US" sz="2400" cap="small" dirty="0">
                <a:solidFill>
                  <a:schemeClr val="accent1">
                    <a:lumMod val="50000"/>
                  </a:schemeClr>
                </a:solidFill>
                <a:latin typeface="+mj-lt"/>
              </a:endParaRPr>
            </a:p>
          </p:txBody>
        </p:sp>
        <p:pic>
          <p:nvPicPr>
            <p:cNvPr id="69" name="Picture 5" descr="E:\Thesis (USB)\Progress\Progress\Pictures\Presentation\Brick-clad-pre-cast-panels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73750" y="3664084"/>
              <a:ext cx="3448050" cy="2584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4788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38200"/>
            <a:ext cx="27432000" cy="55863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7432000" cy="97155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0" y="762000"/>
            <a:ext cx="27432000" cy="1219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44000" y="-914400"/>
            <a:ext cx="9144000" cy="8382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-914400"/>
            <a:ext cx="9144000" cy="8382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8288000" y="-914400"/>
            <a:ext cx="9144000" cy="8382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27432000" cy="907198"/>
          </a:xfrm>
          <a:prstGeom prst="rect">
            <a:avLst/>
          </a:prstGeom>
          <a:solidFill>
            <a:srgbClr val="30303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44000" y="0"/>
            <a:ext cx="914400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Book Antiqua" panose="02040602050305030304" pitchFamily="18" charset="0"/>
              </a:rPr>
              <a:t>Acknowledgements</a:t>
            </a:r>
            <a:endParaRPr lang="en-US" sz="4800" dirty="0">
              <a:latin typeface="Book Antiqua" panose="0204060205030503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3000" y="2856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small" dirty="0" smtClean="0">
                <a:solidFill>
                  <a:schemeClr val="bg1"/>
                </a:solidFill>
                <a:latin typeface="+mj-lt"/>
              </a:rPr>
              <a:t>George M. </a:t>
            </a:r>
            <a:r>
              <a:rPr lang="en-US" sz="2000" cap="small" dirty="0" err="1" smtClean="0">
                <a:solidFill>
                  <a:schemeClr val="bg1"/>
                </a:solidFill>
                <a:latin typeface="+mj-lt"/>
              </a:rPr>
              <a:t>Andonie</a:t>
            </a:r>
            <a:r>
              <a:rPr lang="en-US" sz="2000" cap="small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│ Construction Option</a:t>
            </a:r>
            <a:endParaRPr lang="en-US" sz="2000" cap="sm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354800" y="762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cap="small" dirty="0" err="1" smtClean="0">
                <a:solidFill>
                  <a:schemeClr val="bg1"/>
                </a:solidFill>
              </a:rPr>
              <a:t>Geisinger</a:t>
            </a:r>
            <a:r>
              <a:rPr lang="en-US" sz="2400" cap="small" dirty="0" smtClean="0">
                <a:solidFill>
                  <a:schemeClr val="bg1"/>
                </a:solidFill>
              </a:rPr>
              <a:t> Grays Woods </a:t>
            </a:r>
          </a:p>
          <a:p>
            <a:pPr algn="r"/>
            <a:r>
              <a:rPr lang="en-US" sz="2400" cap="small" dirty="0" smtClean="0">
                <a:solidFill>
                  <a:schemeClr val="bg1"/>
                </a:solidFill>
              </a:rPr>
              <a:t>Ambulatory Care Campus – Phase II</a:t>
            </a:r>
          </a:p>
        </p:txBody>
      </p:sp>
      <p:pic>
        <p:nvPicPr>
          <p:cNvPr id="21" name="Picture 2" descr="E:\Thesis (USB)\CPEP Assignments\Abstract\Cover Pi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087" y="76200"/>
            <a:ext cx="1879713" cy="934652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52400" y="228600"/>
            <a:ext cx="1240631" cy="576262"/>
            <a:chOff x="54769" y="76200"/>
            <a:chExt cx="1240631" cy="576262"/>
          </a:xfrm>
        </p:grpSpPr>
        <p:pic>
          <p:nvPicPr>
            <p:cNvPr id="23" name="Picture 2" descr="http://water.engr.psu.edu/wagener/Pictures/PennState001.gif"/>
            <p:cNvPicPr>
              <a:picLocks noChangeAspect="1" noChangeArrowheads="1"/>
            </p:cNvPicPr>
            <p:nvPr/>
          </p:nvPicPr>
          <p:blipFill rotWithShape="1"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465"/>
            <a:stretch/>
          </p:blipFill>
          <p:spPr bwMode="auto">
            <a:xfrm>
              <a:off x="54769" y="76200"/>
              <a:ext cx="921861" cy="216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V:\Desktop\pennstate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67"/>
            <a:stretch/>
          </p:blipFill>
          <p:spPr bwMode="auto">
            <a:xfrm>
              <a:off x="76200" y="293003"/>
              <a:ext cx="1219200" cy="359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5" name="Straight Connector 24"/>
          <p:cNvCxnSpPr/>
          <p:nvPr/>
        </p:nvCxnSpPr>
        <p:spPr>
          <a:xfrm>
            <a:off x="9144000" y="-163513"/>
            <a:ext cx="15240" cy="1135063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288000" y="-152400"/>
            <a:ext cx="0" cy="1154113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6424578"/>
            <a:ext cx="27432000" cy="43342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3"/>
          <p:cNvSpPr txBox="1">
            <a:spLocks/>
          </p:cNvSpPr>
          <p:nvPr/>
        </p:nvSpPr>
        <p:spPr>
          <a:xfrm>
            <a:off x="4038600" y="6096000"/>
            <a:ext cx="23393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April 16, 2014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4495800" y="990600"/>
            <a:ext cx="4267200" cy="77251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600" b="1" u="sng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Outline: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Introduction</a:t>
            </a:r>
            <a:endParaRPr lang="en-US" sz="1500" cap="small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Project Overview</a:t>
            </a:r>
          </a:p>
          <a:p>
            <a:pPr>
              <a:spcAft>
                <a:spcPts val="1200"/>
              </a:spcAft>
            </a:pPr>
            <a:r>
              <a:rPr lang="en-US" sz="1500" b="1" cap="small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Analysis #1: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In-Place vs.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Development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Implementation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IV. Analysis #2: Façade Prefabrication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 vs. Prefabricated Façade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Schedule, Cost &amp; Site Logistics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Analysis #3: Revaluating Composite Slab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Lightweight vs. Normal Concrete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Impacts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</a:t>
            </a:r>
            <a:r>
              <a:rPr lang="en-US" sz="15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VI. Final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VII. Acknowledgements</a:t>
            </a:r>
            <a:endParaRPr lang="en-US" sz="1500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0" y="990600"/>
            <a:ext cx="4267200" cy="5410200"/>
            <a:chOff x="0" y="990600"/>
            <a:chExt cx="4267200" cy="5410200"/>
          </a:xfrm>
        </p:grpSpPr>
        <p:sp>
          <p:nvSpPr>
            <p:cNvPr id="31" name="Rectangle 30"/>
            <p:cNvSpPr/>
            <p:nvPr/>
          </p:nvSpPr>
          <p:spPr>
            <a:xfrm>
              <a:off x="5862" y="990600"/>
              <a:ext cx="3880338" cy="54102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0" y="990600"/>
              <a:ext cx="4267200" cy="38578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1600" b="1" u="sng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Presentation Outline: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I. Introduction</a:t>
              </a:r>
              <a:endParaRPr lang="en-US" sz="16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Project Overview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Analysis #1: Virtual Mockups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IV</a:t>
              </a:r>
              <a:r>
                <a:rPr lang="en-US" sz="16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Analysis #2: Façade Prefabrication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V. Analysis #3: Revaluating Comp. Slab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VI. Final Recommendations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b="1" cap="small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VII. Acknowledgements</a:t>
              </a:r>
            </a:p>
            <a:p>
              <a:pPr>
                <a:spcAft>
                  <a:spcPts val="1800"/>
                </a:spcAft>
              </a:pPr>
              <a:endParaRPr lang="en-US" sz="1600" cap="small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0" y="9906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64008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 descr="E:\Thesis (USB)\CPEP Assignments\Abstract\Alexander 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2848" y="2418588"/>
            <a:ext cx="5354302" cy="110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 descr="E:\Thesis (USB)\CPEP Assignments\Abstract\Ewing Col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7466" y="4066354"/>
            <a:ext cx="2443353" cy="157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" descr="E:\Thesis\Progress\Pictures\geisinger_log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912"/>
          <a:stretch/>
        </p:blipFill>
        <p:spPr bwMode="auto">
          <a:xfrm>
            <a:off x="22631400" y="3810000"/>
            <a:ext cx="4574141" cy="186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ontent Placeholder 2"/>
          <p:cNvSpPr txBox="1">
            <a:spLocks/>
          </p:cNvSpPr>
          <p:nvPr/>
        </p:nvSpPr>
        <p:spPr>
          <a:xfrm>
            <a:off x="3886200" y="1143000"/>
            <a:ext cx="527304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b="1" u="sng" dirty="0" smtClean="0">
                <a:solidFill>
                  <a:schemeClr val="accent1">
                    <a:lumMod val="50000"/>
                  </a:schemeClr>
                </a:solidFill>
              </a:rPr>
              <a:t>Architectural Engineering 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u="sng" dirty="0" smtClean="0">
                <a:solidFill>
                  <a:schemeClr val="accent1">
                    <a:lumMod val="50000"/>
                  </a:schemeClr>
                </a:solidFill>
              </a:rPr>
              <a:t>   Faculty:</a:t>
            </a:r>
            <a:endParaRPr lang="en-US" sz="2800" dirty="0" smtClean="0"/>
          </a:p>
          <a:p>
            <a:pPr marL="45720" indent="0" algn="ctr">
              <a:spcBef>
                <a:spcPts val="1200"/>
              </a:spcBef>
              <a:spcAft>
                <a:spcPts val="400"/>
              </a:spcAft>
              <a:buNone/>
            </a:pPr>
            <a:r>
              <a:rPr lang="en-US" sz="2400" dirty="0" smtClean="0"/>
              <a:t>Dr. Rob </a:t>
            </a:r>
            <a:r>
              <a:rPr lang="en-US" sz="2400" dirty="0" err="1" smtClean="0"/>
              <a:t>Leicht</a:t>
            </a:r>
            <a:r>
              <a:rPr lang="en-US" sz="2400" dirty="0" smtClean="0"/>
              <a:t> (Advisor)</a:t>
            </a:r>
          </a:p>
          <a:p>
            <a:pPr marL="45720" indent="0" algn="ctr"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2400" dirty="0" smtClean="0"/>
              <a:t>Dr. John </a:t>
            </a:r>
            <a:r>
              <a:rPr lang="en-US" sz="2400" dirty="0" err="1" smtClean="0"/>
              <a:t>Messner</a:t>
            </a:r>
            <a:endParaRPr lang="en-US" sz="2400" dirty="0" smtClean="0"/>
          </a:p>
          <a:p>
            <a:pPr marL="45720" indent="0" algn="ctr"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2400" dirty="0" smtClean="0"/>
              <a:t>Dr. Ali </a:t>
            </a:r>
            <a:r>
              <a:rPr lang="en-US" sz="2400" dirty="0" err="1" smtClean="0"/>
              <a:t>Memari</a:t>
            </a:r>
            <a:endParaRPr lang="en-US" sz="2400" dirty="0" smtClean="0"/>
          </a:p>
        </p:txBody>
      </p:sp>
      <p:pic>
        <p:nvPicPr>
          <p:cNvPr id="13314" name="Picture 2" descr="E:\Thesis (USB)\Progress\Progress\Final Presentation\Pictures\AE Dep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090" y="5295195"/>
            <a:ext cx="3616325" cy="95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E:\Thesis (USB)\Progress\Progress\Final Presentation\Pictures\Penn State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442" y="3956932"/>
            <a:ext cx="2117622" cy="114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Content Placeholder 2"/>
          <p:cNvSpPr txBox="1">
            <a:spLocks/>
          </p:cNvSpPr>
          <p:nvPr/>
        </p:nvSpPr>
        <p:spPr>
          <a:xfrm>
            <a:off x="9159240" y="1123950"/>
            <a:ext cx="9128760" cy="5276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b="1" u="sng" dirty="0" smtClean="0">
                <a:solidFill>
                  <a:schemeClr val="accent1">
                    <a:lumMod val="50000"/>
                  </a:schemeClr>
                </a:solidFill>
              </a:rPr>
              <a:t>Special Thanks to:</a:t>
            </a:r>
          </a:p>
          <a:p>
            <a:pPr marL="45720" indent="0" algn="ctr">
              <a:buNone/>
            </a:pPr>
            <a:r>
              <a:rPr lang="en-US" sz="2400" dirty="0" smtClean="0"/>
              <a:t>My </a:t>
            </a:r>
            <a:r>
              <a:rPr lang="en-US" sz="2400" dirty="0"/>
              <a:t>Family &amp; Friends</a:t>
            </a:r>
          </a:p>
          <a:p>
            <a:pPr marL="45720" indent="0" algn="ctr">
              <a:buNone/>
            </a:pPr>
            <a:r>
              <a:rPr lang="en-US" sz="2400" dirty="0" err="1"/>
              <a:t>Geisinger</a:t>
            </a:r>
            <a:r>
              <a:rPr lang="en-US" sz="2400" dirty="0"/>
              <a:t> Health Systems</a:t>
            </a:r>
          </a:p>
          <a:p>
            <a:pPr marL="45720" indent="0" algn="ctr">
              <a:buNone/>
            </a:pPr>
            <a:r>
              <a:rPr lang="en-US" sz="2400" dirty="0"/>
              <a:t>Douglas Workman, Josh </a:t>
            </a:r>
            <a:r>
              <a:rPr lang="en-US" sz="2400" dirty="0" err="1"/>
              <a:t>Progar</a:t>
            </a:r>
            <a:r>
              <a:rPr lang="en-US" sz="2400" dirty="0"/>
              <a:t> &amp; Alexander’s Project Team</a:t>
            </a:r>
          </a:p>
          <a:p>
            <a:pPr marL="45720" indent="0" algn="ctr">
              <a:buNone/>
            </a:pPr>
            <a:r>
              <a:rPr lang="en-US" sz="2400" dirty="0"/>
              <a:t>Mathew </a:t>
            </a:r>
            <a:r>
              <a:rPr lang="en-US" sz="2400" dirty="0" err="1"/>
              <a:t>Hoerner</a:t>
            </a:r>
            <a:r>
              <a:rPr lang="en-US" sz="2400" dirty="0"/>
              <a:t> - Alexander Building Construction</a:t>
            </a:r>
          </a:p>
          <a:p>
            <a:pPr marL="45720" indent="0" algn="ctr">
              <a:buNone/>
            </a:pPr>
            <a:r>
              <a:rPr lang="en-US" sz="2400" dirty="0"/>
              <a:t>Ray Sowers &amp; Ed Gannon - Penn State’s OPP</a:t>
            </a:r>
          </a:p>
          <a:p>
            <a:pPr marL="45720" indent="0" algn="ctr">
              <a:buNone/>
            </a:pPr>
            <a:r>
              <a:rPr lang="en-US" sz="2400" dirty="0"/>
              <a:t>Mark Taylor – </a:t>
            </a:r>
            <a:r>
              <a:rPr lang="en-US" sz="2400" dirty="0" err="1"/>
              <a:t>Nitterhouse</a:t>
            </a:r>
            <a:r>
              <a:rPr lang="en-US" sz="2400" dirty="0"/>
              <a:t> Concrete</a:t>
            </a:r>
          </a:p>
          <a:p>
            <a:pPr marL="45720" indent="0" algn="ctr">
              <a:buNone/>
            </a:pPr>
            <a:r>
              <a:rPr lang="en-US" sz="2400" dirty="0" err="1"/>
              <a:t>Sonali</a:t>
            </a:r>
            <a:r>
              <a:rPr lang="en-US" sz="2400" dirty="0"/>
              <a:t> Kumar – Balfour Resource Group</a:t>
            </a:r>
          </a:p>
          <a:p>
            <a:pPr marL="45720" indent="0" algn="ctr">
              <a:buNone/>
            </a:pPr>
            <a:r>
              <a:rPr lang="en-US" sz="2400" dirty="0"/>
              <a:t>George </a:t>
            </a:r>
            <a:r>
              <a:rPr lang="en-US" sz="2400" dirty="0" err="1"/>
              <a:t>Burnley</a:t>
            </a:r>
            <a:r>
              <a:rPr lang="en-US" sz="2400" dirty="0"/>
              <a:t> – High Concrete Group</a:t>
            </a:r>
          </a:p>
          <a:p>
            <a:pPr marL="45720" indent="0" algn="ctr">
              <a:buNone/>
            </a:pPr>
            <a:r>
              <a:rPr lang="en-US" sz="2400" dirty="0"/>
              <a:t>PACE Industry </a:t>
            </a:r>
            <a:r>
              <a:rPr lang="en-US" sz="2400" dirty="0" smtClean="0"/>
              <a:t>Members</a:t>
            </a:r>
            <a:endParaRPr lang="en-US" sz="2400" dirty="0"/>
          </a:p>
        </p:txBody>
      </p:sp>
      <p:sp>
        <p:nvSpPr>
          <p:cNvPr id="43" name="Content Placeholder 2"/>
          <p:cNvSpPr txBox="1">
            <a:spLocks/>
          </p:cNvSpPr>
          <p:nvPr/>
        </p:nvSpPr>
        <p:spPr>
          <a:xfrm>
            <a:off x="18566907" y="1123950"/>
            <a:ext cx="8407893" cy="781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b="1" u="sng" dirty="0" smtClean="0">
                <a:solidFill>
                  <a:schemeClr val="accent1">
                    <a:lumMod val="50000"/>
                  </a:schemeClr>
                </a:solidFill>
              </a:rPr>
              <a:t>Industry Acknowledgements: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26896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38200"/>
            <a:ext cx="27432000" cy="55863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7432000" cy="97155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0" y="762000"/>
            <a:ext cx="27432000" cy="1219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44000" y="-914400"/>
            <a:ext cx="9144000" cy="8382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-914400"/>
            <a:ext cx="9144000" cy="8382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8288000" y="-914400"/>
            <a:ext cx="9144000" cy="8382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27432000" cy="907198"/>
          </a:xfrm>
          <a:prstGeom prst="rect">
            <a:avLst/>
          </a:prstGeom>
          <a:solidFill>
            <a:srgbClr val="30303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44000" y="0"/>
            <a:ext cx="914400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Book Antiqua" panose="02040602050305030304" pitchFamily="18" charset="0"/>
              </a:rPr>
              <a:t>Thank You</a:t>
            </a:r>
            <a:endParaRPr lang="en-US" sz="4800" dirty="0">
              <a:latin typeface="Book Antiqua" panose="0204060205030503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3000" y="2856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small" dirty="0" smtClean="0">
                <a:solidFill>
                  <a:schemeClr val="bg1"/>
                </a:solidFill>
                <a:latin typeface="+mj-lt"/>
              </a:rPr>
              <a:t>George M. </a:t>
            </a:r>
            <a:r>
              <a:rPr lang="en-US" sz="2000" cap="small" dirty="0" err="1" smtClean="0">
                <a:solidFill>
                  <a:schemeClr val="bg1"/>
                </a:solidFill>
                <a:latin typeface="+mj-lt"/>
              </a:rPr>
              <a:t>Andonie</a:t>
            </a:r>
            <a:r>
              <a:rPr lang="en-US" sz="2000" cap="small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│ Construction Option</a:t>
            </a:r>
            <a:endParaRPr lang="en-US" sz="2000" cap="sm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354800" y="762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cap="small" dirty="0" err="1" smtClean="0">
                <a:solidFill>
                  <a:schemeClr val="bg1"/>
                </a:solidFill>
              </a:rPr>
              <a:t>Geisinger</a:t>
            </a:r>
            <a:r>
              <a:rPr lang="en-US" sz="2400" cap="small" dirty="0" smtClean="0">
                <a:solidFill>
                  <a:schemeClr val="bg1"/>
                </a:solidFill>
              </a:rPr>
              <a:t> Grays Woods </a:t>
            </a:r>
          </a:p>
          <a:p>
            <a:pPr algn="r"/>
            <a:r>
              <a:rPr lang="en-US" sz="2400" cap="small" dirty="0" smtClean="0">
                <a:solidFill>
                  <a:schemeClr val="bg1"/>
                </a:solidFill>
              </a:rPr>
              <a:t>Ambulatory Care Campus – Phase II</a:t>
            </a:r>
          </a:p>
        </p:txBody>
      </p:sp>
      <p:pic>
        <p:nvPicPr>
          <p:cNvPr id="21" name="Picture 2" descr="E:\Thesis (USB)\CPEP Assignments\Abstract\Cover Pi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087" y="76200"/>
            <a:ext cx="1879713" cy="934652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52400" y="228600"/>
            <a:ext cx="1240631" cy="576262"/>
            <a:chOff x="54769" y="76200"/>
            <a:chExt cx="1240631" cy="576262"/>
          </a:xfrm>
        </p:grpSpPr>
        <p:pic>
          <p:nvPicPr>
            <p:cNvPr id="23" name="Picture 2" descr="http://water.engr.psu.edu/wagener/Pictures/PennState001.gif"/>
            <p:cNvPicPr>
              <a:picLocks noChangeAspect="1" noChangeArrowheads="1"/>
            </p:cNvPicPr>
            <p:nvPr/>
          </p:nvPicPr>
          <p:blipFill rotWithShape="1"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465"/>
            <a:stretch/>
          </p:blipFill>
          <p:spPr bwMode="auto">
            <a:xfrm>
              <a:off x="54769" y="76200"/>
              <a:ext cx="921861" cy="216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V:\Desktop\pennstate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67"/>
            <a:stretch/>
          </p:blipFill>
          <p:spPr bwMode="auto">
            <a:xfrm>
              <a:off x="76200" y="293003"/>
              <a:ext cx="1219200" cy="359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5" name="Straight Connector 24"/>
          <p:cNvCxnSpPr/>
          <p:nvPr/>
        </p:nvCxnSpPr>
        <p:spPr>
          <a:xfrm>
            <a:off x="9144000" y="-163513"/>
            <a:ext cx="0" cy="1154113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288000" y="-152400"/>
            <a:ext cx="0" cy="1154113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6424578"/>
            <a:ext cx="27432000" cy="43342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3"/>
          <p:cNvSpPr txBox="1">
            <a:spLocks/>
          </p:cNvSpPr>
          <p:nvPr/>
        </p:nvSpPr>
        <p:spPr>
          <a:xfrm>
            <a:off x="4038600" y="6096000"/>
            <a:ext cx="23393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April 16, 2014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4495800" y="990600"/>
            <a:ext cx="4267200" cy="77251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600" b="1" u="sng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Outline: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Introduction</a:t>
            </a:r>
            <a:endParaRPr lang="en-US" sz="1500" cap="small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Project Overview</a:t>
            </a:r>
          </a:p>
          <a:p>
            <a:pPr>
              <a:spcAft>
                <a:spcPts val="1200"/>
              </a:spcAft>
            </a:pPr>
            <a:r>
              <a:rPr lang="en-US" sz="1500" b="1" cap="small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Analysis #1: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In-Place vs.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Development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Implementation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IV. Analysis #2: Façade Prefabrication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 vs. Prefabricated Façade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Schedule, Cost &amp; Site Logistics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Analysis #3: Revaluating Composite Slab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Lightweight vs. Normal Concrete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Impacts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</a:t>
            </a:r>
            <a:r>
              <a:rPr lang="en-US" sz="15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VI. Final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VII. Acknowledgements</a:t>
            </a:r>
            <a:endParaRPr lang="en-US" sz="1500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0" y="9906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64008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19200" y="3212592"/>
            <a:ext cx="25223679" cy="97840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Questions 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&amp; 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Comments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30" name="Picture 2" descr="E:\Thesis (USB)\CPEP Assignments\Abstract\Cover Pictur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3" y="1402222"/>
            <a:ext cx="8966313" cy="4458333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E:\Thesis (USB)\Progress\Progress\Final Presentation\Pictures\Cover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6" b="968"/>
          <a:stretch/>
        </p:blipFill>
        <p:spPr bwMode="auto">
          <a:xfrm>
            <a:off x="18389543" y="1395478"/>
            <a:ext cx="8940913" cy="4465078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-9525" y="5851980"/>
            <a:ext cx="38195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**Rendering courtesy of Alexander Building Construction with Owner Permission  </a:t>
            </a:r>
            <a:endParaRPr lang="en-US" sz="800" dirty="0"/>
          </a:p>
        </p:txBody>
      </p:sp>
      <p:sp>
        <p:nvSpPr>
          <p:cNvPr id="31" name="TextBox 30"/>
          <p:cNvSpPr txBox="1"/>
          <p:nvPr/>
        </p:nvSpPr>
        <p:spPr>
          <a:xfrm>
            <a:off x="18354675" y="5851981"/>
            <a:ext cx="38195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**Rendering courtesy of Alexander Building Construction with Owner Permission 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96362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38200"/>
            <a:ext cx="27432000" cy="55863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7432000" cy="97155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0" y="762000"/>
            <a:ext cx="27432000" cy="1219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44000" y="-914400"/>
            <a:ext cx="9144000" cy="8382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-914400"/>
            <a:ext cx="9144000" cy="8382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8288000" y="-914400"/>
            <a:ext cx="9144000" cy="8382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27432000" cy="907198"/>
          </a:xfrm>
          <a:prstGeom prst="rect">
            <a:avLst/>
          </a:prstGeom>
          <a:solidFill>
            <a:srgbClr val="30303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44000" y="0"/>
            <a:ext cx="914400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3000" y="2856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small" dirty="0" smtClean="0">
                <a:solidFill>
                  <a:schemeClr val="bg1"/>
                </a:solidFill>
                <a:latin typeface="+mj-lt"/>
              </a:rPr>
              <a:t>George M. </a:t>
            </a:r>
            <a:r>
              <a:rPr lang="en-US" sz="2000" cap="small" dirty="0" err="1" smtClean="0">
                <a:solidFill>
                  <a:schemeClr val="bg1"/>
                </a:solidFill>
                <a:latin typeface="+mj-lt"/>
              </a:rPr>
              <a:t>Andonie</a:t>
            </a:r>
            <a:r>
              <a:rPr lang="en-US" sz="2000" cap="small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│ Construction Option</a:t>
            </a:r>
            <a:endParaRPr lang="en-US" sz="2000" cap="sm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354800" y="762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cap="small" dirty="0" err="1" smtClean="0">
                <a:solidFill>
                  <a:schemeClr val="bg1"/>
                </a:solidFill>
              </a:rPr>
              <a:t>Geisinger</a:t>
            </a:r>
            <a:r>
              <a:rPr lang="en-US" sz="2400" cap="small" dirty="0" smtClean="0">
                <a:solidFill>
                  <a:schemeClr val="bg1"/>
                </a:solidFill>
              </a:rPr>
              <a:t> Grays Woods </a:t>
            </a:r>
          </a:p>
          <a:p>
            <a:pPr algn="r"/>
            <a:r>
              <a:rPr lang="en-US" sz="2400" cap="small" dirty="0" smtClean="0">
                <a:solidFill>
                  <a:schemeClr val="bg1"/>
                </a:solidFill>
              </a:rPr>
              <a:t>Ambulatory Care Campus – Phase II</a:t>
            </a:r>
          </a:p>
        </p:txBody>
      </p:sp>
      <p:pic>
        <p:nvPicPr>
          <p:cNvPr id="21" name="Picture 2" descr="E:\Thesis (USB)\CPEP Assignments\Abstract\Cover Pi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087" y="76200"/>
            <a:ext cx="1879713" cy="934652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52400" y="228600"/>
            <a:ext cx="1240631" cy="576262"/>
            <a:chOff x="54769" y="76200"/>
            <a:chExt cx="1240631" cy="576262"/>
          </a:xfrm>
        </p:grpSpPr>
        <p:pic>
          <p:nvPicPr>
            <p:cNvPr id="23" name="Picture 2" descr="http://water.engr.psu.edu/wagener/Pictures/PennState001.gif"/>
            <p:cNvPicPr>
              <a:picLocks noChangeAspect="1" noChangeArrowheads="1"/>
            </p:cNvPicPr>
            <p:nvPr/>
          </p:nvPicPr>
          <p:blipFill rotWithShape="1"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465"/>
            <a:stretch/>
          </p:blipFill>
          <p:spPr bwMode="auto">
            <a:xfrm>
              <a:off x="54769" y="76200"/>
              <a:ext cx="921861" cy="216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V:\Desktop\pennstate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67"/>
            <a:stretch/>
          </p:blipFill>
          <p:spPr bwMode="auto">
            <a:xfrm>
              <a:off x="76200" y="293003"/>
              <a:ext cx="1219200" cy="359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5" name="Straight Connector 24"/>
          <p:cNvCxnSpPr/>
          <p:nvPr/>
        </p:nvCxnSpPr>
        <p:spPr>
          <a:xfrm>
            <a:off x="9144000" y="-163513"/>
            <a:ext cx="0" cy="1154113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288000" y="-163513"/>
            <a:ext cx="0" cy="1154113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6424578"/>
            <a:ext cx="27432000" cy="43342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3"/>
          <p:cNvSpPr txBox="1">
            <a:spLocks/>
          </p:cNvSpPr>
          <p:nvPr/>
        </p:nvSpPr>
        <p:spPr>
          <a:xfrm>
            <a:off x="4038600" y="6096000"/>
            <a:ext cx="23393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April 16, 2014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4495800" y="990600"/>
            <a:ext cx="4267200" cy="77251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600" b="1" u="sng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Outline: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Introduction</a:t>
            </a:r>
            <a:endParaRPr lang="en-US" sz="1500" cap="small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Project Overview</a:t>
            </a:r>
          </a:p>
          <a:p>
            <a:pPr>
              <a:spcAft>
                <a:spcPts val="1200"/>
              </a:spcAft>
            </a:pPr>
            <a:r>
              <a:rPr lang="en-US" sz="1500" b="1" cap="small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Analysis #1: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In-Place vs.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Development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Implementation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IV. Analysis #2: Façade Prefabrication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 vs. Prefabricated Façade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Schedule, Cost &amp; Site Logistics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Analysis #3: Revaluating Composite Slab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Lightweight vs. Normal Concrete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Impacts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</a:t>
            </a:r>
            <a:r>
              <a:rPr lang="en-US" sz="15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VI. Final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VII. Acknowledgements</a:t>
            </a:r>
            <a:endParaRPr lang="en-US" sz="1500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0" y="990600"/>
            <a:ext cx="4267200" cy="5410200"/>
            <a:chOff x="0" y="990600"/>
            <a:chExt cx="4267200" cy="5410200"/>
          </a:xfrm>
        </p:grpSpPr>
        <p:sp>
          <p:nvSpPr>
            <p:cNvPr id="31" name="Rectangle 30"/>
            <p:cNvSpPr/>
            <p:nvPr/>
          </p:nvSpPr>
          <p:spPr>
            <a:xfrm>
              <a:off x="5862" y="990600"/>
              <a:ext cx="3880338" cy="54102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0" y="990600"/>
              <a:ext cx="4267200" cy="42425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1600" b="1" u="sng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Presentation Outline: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I. Introduction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b="1" cap="small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Project </a:t>
              </a:r>
              <a:r>
                <a:rPr lang="en-US" sz="1600" b="1" cap="small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Overview</a:t>
              </a:r>
            </a:p>
            <a:p>
              <a:pPr marL="342900" lvl="1">
                <a:spcAft>
                  <a:spcPts val="1200"/>
                </a:spcAft>
              </a:pPr>
              <a:r>
                <a:rPr lang="en-US" sz="1500" b="1" cap="small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Project Background</a:t>
              </a:r>
              <a:endParaRPr lang="en-US" sz="1500" b="1" cap="small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Analysis #1: Virtual Mockups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IV</a:t>
              </a: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Analysis #2: Façade Prefabrication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V. Analysis #3: Revaluating Comp. Slab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VI. Final Recommendations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VII. Acknowledgements</a:t>
              </a:r>
            </a:p>
            <a:p>
              <a:pPr>
                <a:spcAft>
                  <a:spcPts val="1800"/>
                </a:spcAft>
              </a:pPr>
              <a:endParaRPr lang="en-US" sz="1600" cap="small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0" y="9906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64008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/>
          <p:cNvSpPr txBox="1">
            <a:spLocks/>
          </p:cNvSpPr>
          <p:nvPr/>
        </p:nvSpPr>
        <p:spPr>
          <a:xfrm>
            <a:off x="9144000" y="-35499"/>
            <a:ext cx="914400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Book Antiqua" panose="02040602050305030304" pitchFamily="18" charset="0"/>
              </a:rPr>
              <a:t>Project Background</a:t>
            </a:r>
            <a:endParaRPr lang="en-US" dirty="0">
              <a:latin typeface="Book Antiqua" panose="0204060205030503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603124"/>
              </p:ext>
            </p:extLst>
          </p:nvPr>
        </p:nvGraphicFramePr>
        <p:xfrm>
          <a:off x="10058400" y="1596570"/>
          <a:ext cx="7467600" cy="4114802"/>
        </p:xfrm>
        <a:graphic>
          <a:graphicData uri="http://schemas.openxmlformats.org/drawingml/2006/table">
            <a:tbl>
              <a:tblPr firstRow="1" firstCol="1" bandRow="1"/>
              <a:tblGrid>
                <a:gridCol w="2971800"/>
                <a:gridCol w="4495800"/>
              </a:tblGrid>
              <a:tr h="48409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General Building Information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341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Building Name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Grays Woods Ambulatory Care Campus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0341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Location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Port Matilda, PA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40341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Function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Outpatient Surgery Center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0341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Size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77,560 GSF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40341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Height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 Stories (48' Total Height)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0341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Cost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$26.3 Million GMP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40341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Construction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July '12 - February '14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0341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Delivery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Design-Bid-Build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40341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LEED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LEED Certified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7" name="Content Placeholder 2"/>
          <p:cNvSpPr txBox="1">
            <a:spLocks/>
          </p:cNvSpPr>
          <p:nvPr/>
        </p:nvSpPr>
        <p:spPr>
          <a:xfrm>
            <a:off x="3886200" y="1219200"/>
            <a:ext cx="5257800" cy="348159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b="1" u="sng" dirty="0" smtClean="0">
                <a:solidFill>
                  <a:schemeClr val="accent1">
                    <a:lumMod val="50000"/>
                  </a:schemeClr>
                </a:solidFill>
              </a:rPr>
              <a:t>Building Functions:</a:t>
            </a:r>
          </a:p>
          <a:p>
            <a:pPr lvl="1"/>
            <a:r>
              <a:rPr lang="en-US" altLang="en-US" sz="2400" dirty="0" smtClean="0">
                <a:latin typeface="Calibri" pitchFamily="34" charset="0"/>
              </a:rPr>
              <a:t>Outpatient Surgery Center</a:t>
            </a:r>
            <a:endParaRPr lang="en-US" altLang="en-US" sz="2400" dirty="0">
              <a:latin typeface="Calibri" pitchFamily="34" charset="0"/>
            </a:endParaRPr>
          </a:p>
          <a:p>
            <a:pPr lvl="1"/>
            <a:r>
              <a:rPr lang="en-US" altLang="en-US" sz="2400" dirty="0" smtClean="0">
                <a:latin typeface="Calibri" pitchFamily="34" charset="0"/>
              </a:rPr>
              <a:t>Houses 70 </a:t>
            </a:r>
            <a:r>
              <a:rPr lang="en-US" altLang="en-US" sz="2400" dirty="0">
                <a:latin typeface="Calibri" pitchFamily="34" charset="0"/>
              </a:rPr>
              <a:t>Exam Rooms, </a:t>
            </a:r>
            <a:r>
              <a:rPr lang="en-US" altLang="en-US" sz="2400" dirty="0" smtClean="0">
                <a:latin typeface="Calibri" pitchFamily="34" charset="0"/>
              </a:rPr>
              <a:t>4 Operating Rooms, 4 Endoscopy Suites &amp; 2 Main Therapy Rooms</a:t>
            </a:r>
          </a:p>
          <a:p>
            <a:pPr lvl="1"/>
            <a:r>
              <a:rPr lang="en-US" altLang="en-US" sz="2400" dirty="0" smtClean="0">
                <a:latin typeface="Calibri" pitchFamily="34" charset="0"/>
              </a:rPr>
              <a:t>Phase 1: 2007-2008 </a:t>
            </a:r>
          </a:p>
          <a:p>
            <a:pPr lvl="1"/>
            <a:r>
              <a:rPr lang="en-US" altLang="en-US" sz="2400" dirty="0" smtClean="0">
                <a:latin typeface="Calibri" pitchFamily="34" charset="0"/>
              </a:rPr>
              <a:t>Phase 2 :2012-2014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4038600" y="4269952"/>
            <a:ext cx="5240902" cy="2588048"/>
            <a:chOff x="4038600" y="4346152"/>
            <a:chExt cx="5240902" cy="2588048"/>
          </a:xfrm>
        </p:grpSpPr>
        <p:pic>
          <p:nvPicPr>
            <p:cNvPr id="58" name="Picture 2" descr="E:\Thesis (USB)\CPEP Assignments\Abstract\Pic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52" b="89901" l="730" r="899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4346152"/>
              <a:ext cx="5240902" cy="2588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 flipV="1">
              <a:off x="6248400" y="4595763"/>
              <a:ext cx="0" cy="119543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5410200" y="4587240"/>
              <a:ext cx="175260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029200" y="4579620"/>
              <a:ext cx="1219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Phase II</a:t>
              </a:r>
              <a:endParaRPr lang="en-US" sz="14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248400" y="4587240"/>
              <a:ext cx="1219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Phase I</a:t>
              </a:r>
              <a:endParaRPr lang="en-US" sz="1400" dirty="0"/>
            </a:p>
          </p:txBody>
        </p:sp>
      </p:grpSp>
      <p:sp>
        <p:nvSpPr>
          <p:cNvPr id="65" name="Content Placeholder 2"/>
          <p:cNvSpPr txBox="1">
            <a:spLocks/>
          </p:cNvSpPr>
          <p:nvPr/>
        </p:nvSpPr>
        <p:spPr>
          <a:xfrm>
            <a:off x="18345150" y="1219200"/>
            <a:ext cx="5257800" cy="348159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b="1" u="sng" dirty="0" smtClean="0">
                <a:solidFill>
                  <a:schemeClr val="accent1">
                    <a:lumMod val="50000"/>
                  </a:schemeClr>
                </a:solidFill>
              </a:rPr>
              <a:t>Project Team:</a:t>
            </a:r>
            <a:endParaRPr lang="en-US" altLang="en-US" sz="2600" dirty="0" smtClean="0">
              <a:latin typeface="Calibri" pitchFamily="34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19459933" y="4957842"/>
            <a:ext cx="3289465" cy="190005"/>
          </a:xfrm>
          <a:custGeom>
            <a:avLst/>
            <a:gdLst>
              <a:gd name="connsiteX0" fmla="*/ 0 w 3289465"/>
              <a:gd name="connsiteY0" fmla="*/ 190005 h 190005"/>
              <a:gd name="connsiteX1" fmla="*/ 0 w 3289465"/>
              <a:gd name="connsiteY1" fmla="*/ 0 h 190005"/>
              <a:gd name="connsiteX2" fmla="*/ 3289465 w 3289465"/>
              <a:gd name="connsiteY2" fmla="*/ 0 h 190005"/>
              <a:gd name="connsiteX3" fmla="*/ 3289465 w 3289465"/>
              <a:gd name="connsiteY3" fmla="*/ 178130 h 19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465" h="190005">
                <a:moveTo>
                  <a:pt x="0" y="190005"/>
                </a:moveTo>
                <a:lnTo>
                  <a:pt x="0" y="0"/>
                </a:lnTo>
                <a:lnTo>
                  <a:pt x="3289465" y="0"/>
                </a:lnTo>
                <a:lnTo>
                  <a:pt x="3289465" y="178130"/>
                </a:lnTo>
              </a:path>
            </a:pathLst>
          </a:custGeom>
          <a:noFill/>
          <a:ln w="25400">
            <a:solidFill>
              <a:srgbClr val="0337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20890705" y="3222174"/>
            <a:ext cx="621213" cy="1947172"/>
          </a:xfrm>
          <a:custGeom>
            <a:avLst/>
            <a:gdLst>
              <a:gd name="connsiteX0" fmla="*/ 1674421 w 1674421"/>
              <a:gd name="connsiteY0" fmla="*/ 0 h 605641"/>
              <a:gd name="connsiteX1" fmla="*/ 0 w 1674421"/>
              <a:gd name="connsiteY1" fmla="*/ 0 h 605641"/>
              <a:gd name="connsiteX2" fmla="*/ 0 w 1674421"/>
              <a:gd name="connsiteY2" fmla="*/ 605641 h 605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4421" h="605641">
                <a:moveTo>
                  <a:pt x="1674421" y="0"/>
                </a:moveTo>
                <a:lnTo>
                  <a:pt x="0" y="0"/>
                </a:lnTo>
                <a:lnTo>
                  <a:pt x="0" y="605641"/>
                </a:lnTo>
              </a:path>
            </a:pathLst>
          </a:custGeom>
          <a:noFill/>
          <a:ln w="25400">
            <a:solidFill>
              <a:srgbClr val="0337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24307800" y="3222174"/>
            <a:ext cx="1500686" cy="538731"/>
          </a:xfrm>
          <a:custGeom>
            <a:avLst/>
            <a:gdLst>
              <a:gd name="connsiteX0" fmla="*/ 0 w 1484415"/>
              <a:gd name="connsiteY0" fmla="*/ 0 h 629393"/>
              <a:gd name="connsiteX1" fmla="*/ 1484415 w 1484415"/>
              <a:gd name="connsiteY1" fmla="*/ 0 h 629393"/>
              <a:gd name="connsiteX2" fmla="*/ 1484415 w 1484415"/>
              <a:gd name="connsiteY2" fmla="*/ 629393 h 629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4415" h="629393">
                <a:moveTo>
                  <a:pt x="0" y="0"/>
                </a:moveTo>
                <a:lnTo>
                  <a:pt x="1484415" y="0"/>
                </a:lnTo>
                <a:lnTo>
                  <a:pt x="1484415" y="629393"/>
                </a:lnTo>
              </a:path>
            </a:pathLst>
          </a:cu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18669000" y="5084405"/>
            <a:ext cx="1482991" cy="1056023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20290388" y="5084405"/>
            <a:ext cx="1482991" cy="1056023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21910409" y="5084405"/>
            <a:ext cx="1787791" cy="1056023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18633810" y="5566430"/>
            <a:ext cx="1482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latin typeface="Californian FB" pitchFamily="18" charset="0"/>
              </a:rPr>
              <a:t>Structural: </a:t>
            </a:r>
            <a:r>
              <a:rPr lang="en-US" sz="1600" b="1" dirty="0" smtClean="0">
                <a:latin typeface="Californian FB" pitchFamily="18" charset="0"/>
              </a:rPr>
              <a:t> </a:t>
            </a:r>
            <a:r>
              <a:rPr lang="en-US" sz="1600" dirty="0" smtClean="0">
                <a:latin typeface="Californian FB" pitchFamily="18" charset="0"/>
              </a:rPr>
              <a:t>EwingCole</a:t>
            </a:r>
            <a:endParaRPr lang="en-US" sz="1600" dirty="0">
              <a:latin typeface="Californian FB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0330046" y="5566430"/>
            <a:ext cx="1482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latin typeface="Californian FB" pitchFamily="18" charset="0"/>
              </a:rPr>
              <a:t>MEP:</a:t>
            </a:r>
            <a:r>
              <a:rPr lang="en-US" sz="1600" b="1" dirty="0" smtClean="0">
                <a:latin typeface="Californian FB" pitchFamily="18" charset="0"/>
              </a:rPr>
              <a:t>  </a:t>
            </a:r>
            <a:r>
              <a:rPr lang="en-US" sz="1600" dirty="0" smtClean="0">
                <a:latin typeface="Californian FB" pitchFamily="18" charset="0"/>
              </a:rPr>
              <a:t>EwingCole</a:t>
            </a:r>
            <a:endParaRPr lang="en-US" sz="1600" dirty="0">
              <a:latin typeface="Californian FB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1941612" y="5627985"/>
            <a:ext cx="1756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latin typeface="Californian FB" pitchFamily="18" charset="0"/>
              </a:rPr>
              <a:t>Civil:  </a:t>
            </a:r>
          </a:p>
          <a:p>
            <a:pPr algn="ctr"/>
            <a:r>
              <a:rPr lang="en-US" sz="1200" dirty="0" smtClean="0">
                <a:latin typeface="Californian FB" pitchFamily="18" charset="0"/>
              </a:rPr>
              <a:t>Sweetland Engineering</a:t>
            </a:r>
            <a:endParaRPr lang="en-US" sz="1200" dirty="0">
              <a:latin typeface="Californian FB" pitchFamily="18" charset="0"/>
            </a:endParaRPr>
          </a:p>
        </p:txBody>
      </p:sp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7711" y="5121629"/>
            <a:ext cx="612499" cy="57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25808486" y="3319046"/>
            <a:ext cx="978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</a:rPr>
              <a:t>GMP</a:t>
            </a:r>
            <a:endParaRPr lang="en-US" sz="1600" b="1" dirty="0">
              <a:latin typeface="Calibri" panose="020F0502020204030204" pitchFamily="34" charset="0"/>
            </a:endParaRPr>
          </a:p>
        </p:txBody>
      </p:sp>
      <p:pic>
        <p:nvPicPr>
          <p:cNvPr id="54" name="Picture 7" descr="C:\Users\gma5074\Desktop\Ewing Cole 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9711" y="5121629"/>
            <a:ext cx="888689" cy="57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7" descr="C:\Users\gma5074\Desktop\Ewing Cole 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311" y="5121629"/>
            <a:ext cx="888689" cy="57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19853010" y="3319046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</a:rPr>
              <a:t>Cost + Fee</a:t>
            </a:r>
            <a:endParaRPr lang="en-US" sz="1600" b="1" dirty="0">
              <a:latin typeface="Calibri" panose="020F050202020403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5796610" y="4569808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</a:rPr>
              <a:t>Lump Sum</a:t>
            </a:r>
            <a:endParaRPr lang="en-US" sz="1600" b="1" dirty="0">
              <a:latin typeface="Calibri" panose="020F0502020204030204" pitchFamily="34" charset="0"/>
            </a:endParaRPr>
          </a:p>
        </p:txBody>
      </p:sp>
      <p:cxnSp>
        <p:nvCxnSpPr>
          <p:cNvPr id="66" name="Straight Connector 65"/>
          <p:cNvCxnSpPr>
            <a:stCxn id="69" idx="3"/>
          </p:cNvCxnSpPr>
          <p:nvPr/>
        </p:nvCxnSpPr>
        <p:spPr>
          <a:xfrm>
            <a:off x="21488400" y="4223481"/>
            <a:ext cx="2743200" cy="1"/>
          </a:xfrm>
          <a:prstGeom prst="line">
            <a:avLst/>
          </a:prstGeom>
          <a:ln w="1016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ounded Rectangle 66"/>
          <p:cNvSpPr/>
          <p:nvPr/>
        </p:nvSpPr>
        <p:spPr>
          <a:xfrm>
            <a:off x="19507200" y="3750411"/>
            <a:ext cx="2698667" cy="102435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19431000" y="4451162"/>
            <a:ext cx="26986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latin typeface="Californian FB" pitchFamily="18" charset="0"/>
              </a:rPr>
              <a:t>Architect:</a:t>
            </a:r>
            <a:r>
              <a:rPr lang="en-US" sz="1600" b="1" dirty="0">
                <a:latin typeface="Californian FB" pitchFamily="18" charset="0"/>
              </a:rPr>
              <a:t> </a:t>
            </a:r>
            <a:r>
              <a:rPr lang="en-US" sz="1600" dirty="0" err="1" smtClean="0">
                <a:latin typeface="Californian FB" pitchFamily="18" charset="0"/>
              </a:rPr>
              <a:t>EwingCole</a:t>
            </a:r>
            <a:endParaRPr lang="en-US" sz="1600" dirty="0">
              <a:latin typeface="Californian FB" pitchFamily="18" charset="0"/>
            </a:endParaRPr>
          </a:p>
        </p:txBody>
      </p:sp>
      <p:pic>
        <p:nvPicPr>
          <p:cNvPr id="69" name="Picture 7" descr="C:\Users\gma5074\Desktop\Ewing Cole 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1980" y="3760905"/>
            <a:ext cx="1436420" cy="92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ounded Rectangle 69"/>
          <p:cNvSpPr/>
          <p:nvPr/>
        </p:nvSpPr>
        <p:spPr>
          <a:xfrm>
            <a:off x="23174145" y="1436362"/>
            <a:ext cx="3860416" cy="120753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23174145" y="1436362"/>
            <a:ext cx="3326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fornian FB" pitchFamily="18" charset="0"/>
              </a:rPr>
              <a:t>Other Owner Contracts:</a:t>
            </a:r>
            <a:endParaRPr lang="en-US" b="1" dirty="0">
              <a:latin typeface="Californian FB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3376361" y="1689787"/>
            <a:ext cx="388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Californian FB" pitchFamily="18" charset="0"/>
              </a:rPr>
              <a:t>Commissioning Agent:  </a:t>
            </a:r>
            <a:r>
              <a:rPr lang="en-US" sz="1400" dirty="0" smtClean="0">
                <a:latin typeface="Californian FB" pitchFamily="18" charset="0"/>
              </a:rPr>
              <a:t>Flood &amp; Sterling, Inc.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Californian FB" pitchFamily="18" charset="0"/>
              </a:rPr>
              <a:t>HVAC Controls:</a:t>
            </a:r>
            <a:r>
              <a:rPr lang="en-US" sz="1400" dirty="0" smtClean="0">
                <a:latin typeface="Californian FB" pitchFamily="18" charset="0"/>
              </a:rPr>
              <a:t>  Johnson Controls, Inc.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Californian FB" pitchFamily="18" charset="0"/>
              </a:rPr>
              <a:t>Geotechnical:</a:t>
            </a:r>
            <a:r>
              <a:rPr lang="en-US" sz="1400" dirty="0" smtClean="0">
                <a:latin typeface="Californian FB" pitchFamily="18" charset="0"/>
              </a:rPr>
              <a:t>  CMT Laboratories, Inc.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Californian FB" pitchFamily="18" charset="0"/>
              </a:rPr>
              <a:t>Security:</a:t>
            </a:r>
            <a:r>
              <a:rPr lang="en-US" sz="1400" dirty="0" smtClean="0">
                <a:latin typeface="Californian FB" pitchFamily="18" charset="0"/>
              </a:rPr>
              <a:t>  Hillman Technologies</a:t>
            </a:r>
            <a:endParaRPr lang="en-US" sz="1400" b="1" dirty="0">
              <a:latin typeface="Californian FB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8651961" y="1764268"/>
            <a:ext cx="3326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latin typeface="Californian FB" pitchFamily="18" charset="0"/>
              </a:rPr>
              <a:t>Legend:</a:t>
            </a:r>
            <a:endParaRPr lang="en-US" b="1" u="sng" dirty="0">
              <a:latin typeface="Californian FB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9050000" y="2313801"/>
            <a:ext cx="15069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</a:rPr>
              <a:t>Cost + Fee Contract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9050000" y="2093893"/>
            <a:ext cx="2451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</a:rPr>
              <a:t>Guaranteed Maximum Price (GMP)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9050000" y="2542401"/>
            <a:ext cx="886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</a:rPr>
              <a:t>Lump Sum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p:cxnSp>
        <p:nvCxnSpPr>
          <p:cNvPr id="77" name="Elbow Connector 76"/>
          <p:cNvCxnSpPr>
            <a:endCxn id="70" idx="1"/>
          </p:cNvCxnSpPr>
          <p:nvPr/>
        </p:nvCxnSpPr>
        <p:spPr>
          <a:xfrm rot="5400000" flipH="1" flipV="1">
            <a:off x="22659495" y="2357844"/>
            <a:ext cx="832366" cy="196934"/>
          </a:xfrm>
          <a:prstGeom prst="bentConnector2">
            <a:avLst/>
          </a:prstGeom>
          <a:ln w="1016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Freeform 77"/>
          <p:cNvSpPr/>
          <p:nvPr/>
        </p:nvSpPr>
        <p:spPr>
          <a:xfrm>
            <a:off x="24326850" y="4467363"/>
            <a:ext cx="1500686" cy="538731"/>
          </a:xfrm>
          <a:custGeom>
            <a:avLst/>
            <a:gdLst>
              <a:gd name="connsiteX0" fmla="*/ 0 w 1484415"/>
              <a:gd name="connsiteY0" fmla="*/ 0 h 629393"/>
              <a:gd name="connsiteX1" fmla="*/ 1484415 w 1484415"/>
              <a:gd name="connsiteY1" fmla="*/ 0 h 629393"/>
              <a:gd name="connsiteX2" fmla="*/ 1484415 w 1484415"/>
              <a:gd name="connsiteY2" fmla="*/ 629393 h 629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4415" h="629393">
                <a:moveTo>
                  <a:pt x="0" y="0"/>
                </a:moveTo>
                <a:lnTo>
                  <a:pt x="1484415" y="0"/>
                </a:lnTo>
                <a:lnTo>
                  <a:pt x="1484415" y="629393"/>
                </a:lnTo>
              </a:path>
            </a:pathLst>
          </a:custGeom>
          <a:noFill/>
          <a:ln w="254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le 78"/>
          <p:cNvSpPr/>
          <p:nvPr/>
        </p:nvSpPr>
        <p:spPr>
          <a:xfrm>
            <a:off x="24231600" y="3750518"/>
            <a:ext cx="3048000" cy="80048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24155400" y="4042430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latin typeface="Californian FB" pitchFamily="18" charset="0"/>
              </a:rPr>
              <a:t>CM @ Risk:</a:t>
            </a:r>
            <a:r>
              <a:rPr lang="en-US" sz="1600" dirty="0" smtClean="0">
                <a:latin typeface="Californian FB" pitchFamily="18" charset="0"/>
              </a:rPr>
              <a:t> Alexander Building Construction</a:t>
            </a:r>
            <a:endParaRPr lang="en-US" sz="1600" dirty="0">
              <a:latin typeface="Californian FB" pitchFamily="18" charset="0"/>
            </a:endParaRPr>
          </a:p>
        </p:txBody>
      </p:sp>
      <p:pic>
        <p:nvPicPr>
          <p:cNvPr id="81" name="Picture 2" descr="E:\Thesis\T-Drive Backup\09-02-2013\Images\Alexander Logo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72"/>
          <a:stretch/>
        </p:blipFill>
        <p:spPr bwMode="auto">
          <a:xfrm>
            <a:off x="24455066" y="3750411"/>
            <a:ext cx="2581276" cy="31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ounded Rectangle 81"/>
          <p:cNvSpPr/>
          <p:nvPr/>
        </p:nvSpPr>
        <p:spPr>
          <a:xfrm>
            <a:off x="24231600" y="4957842"/>
            <a:ext cx="3048000" cy="129055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24079200" y="4932005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latin typeface="Californian FB" pitchFamily="18" charset="0"/>
              </a:rPr>
              <a:t>Subcontractors:</a:t>
            </a:r>
            <a:endParaRPr lang="en-US" sz="1600" b="1" u="sng" dirty="0">
              <a:latin typeface="Californian FB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4285060" y="5236805"/>
            <a:ext cx="2994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fornian FB" pitchFamily="18" charset="0"/>
              </a:rPr>
              <a:t>Sitework, HVAC, Plumbing, Electrical,  Concrete, Masonry, Steel, Roofing, Flooring, Windows, Doors, Drywall Fire Protection…</a:t>
            </a:r>
            <a:endParaRPr lang="en-US" sz="1400" dirty="0">
              <a:latin typeface="Californian FB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9050359" y="2999601"/>
            <a:ext cx="1279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</a:rPr>
              <a:t>Other Contracts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9050000" y="2771001"/>
            <a:ext cx="1265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</a:rPr>
              <a:t>Communication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p:cxnSp>
        <p:nvCxnSpPr>
          <p:cNvPr id="87" name="Straight Connector 86"/>
          <p:cNvCxnSpPr/>
          <p:nvPr/>
        </p:nvCxnSpPr>
        <p:spPr>
          <a:xfrm>
            <a:off x="18804361" y="2209800"/>
            <a:ext cx="3048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18804361" y="2438400"/>
            <a:ext cx="304800" cy="0"/>
          </a:xfrm>
          <a:prstGeom prst="line">
            <a:avLst/>
          </a:prstGeom>
          <a:ln w="25400">
            <a:solidFill>
              <a:srgbClr val="0337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18804361" y="2667000"/>
            <a:ext cx="304800" cy="0"/>
          </a:xfrm>
          <a:prstGeom prst="line">
            <a:avLst/>
          </a:prstGeom>
          <a:ln w="254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18804361" y="2895600"/>
            <a:ext cx="304800" cy="0"/>
          </a:xfrm>
          <a:prstGeom prst="line">
            <a:avLst/>
          </a:prstGeom>
          <a:ln w="1016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18804361" y="3124200"/>
            <a:ext cx="3048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ounded Rectangle 91"/>
          <p:cNvSpPr/>
          <p:nvPr/>
        </p:nvSpPr>
        <p:spPr>
          <a:xfrm>
            <a:off x="21511918" y="2850962"/>
            <a:ext cx="3048000" cy="73835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21300810" y="3250765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latin typeface="Californian FB" pitchFamily="18" charset="0"/>
              </a:rPr>
              <a:t>Owner: </a:t>
            </a:r>
            <a:r>
              <a:rPr lang="en-US" sz="1600" dirty="0" smtClean="0">
                <a:latin typeface="Californian FB" pitchFamily="18" charset="0"/>
              </a:rPr>
              <a:t>Geisinger Health Systems</a:t>
            </a:r>
            <a:endParaRPr lang="en-US" sz="1600" dirty="0">
              <a:latin typeface="Californian FB" pitchFamily="18" charset="0"/>
            </a:endParaRPr>
          </a:p>
        </p:txBody>
      </p:sp>
      <p:pic>
        <p:nvPicPr>
          <p:cNvPr id="94" name="Picture 5" descr="E:\Thesis\Progress\Pictures\geisinger_log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2"/>
          <a:stretch/>
        </p:blipFill>
        <p:spPr bwMode="auto">
          <a:xfrm>
            <a:off x="21681810" y="2622362"/>
            <a:ext cx="2796660" cy="74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59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38200"/>
            <a:ext cx="27432000" cy="55863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7432000" cy="97155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0" y="762000"/>
            <a:ext cx="27432000" cy="1219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44000" y="-914400"/>
            <a:ext cx="9144000" cy="8382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-914400"/>
            <a:ext cx="9144000" cy="8382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8288000" y="-914400"/>
            <a:ext cx="9144000" cy="8382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27432000" cy="907198"/>
          </a:xfrm>
          <a:prstGeom prst="rect">
            <a:avLst/>
          </a:prstGeom>
          <a:solidFill>
            <a:srgbClr val="30303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44000" y="0"/>
            <a:ext cx="914400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3000" y="2856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small" dirty="0" smtClean="0">
                <a:solidFill>
                  <a:schemeClr val="bg1"/>
                </a:solidFill>
                <a:latin typeface="+mj-lt"/>
              </a:rPr>
              <a:t>George M. </a:t>
            </a:r>
            <a:r>
              <a:rPr lang="en-US" sz="2000" cap="small" dirty="0" err="1" smtClean="0">
                <a:solidFill>
                  <a:schemeClr val="bg1"/>
                </a:solidFill>
                <a:latin typeface="+mj-lt"/>
              </a:rPr>
              <a:t>Andonie</a:t>
            </a:r>
            <a:r>
              <a:rPr lang="en-US" sz="2000" cap="small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│ Construction Option</a:t>
            </a:r>
            <a:endParaRPr lang="en-US" sz="2000" cap="sm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354800" y="762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cap="small" dirty="0" err="1" smtClean="0">
                <a:solidFill>
                  <a:schemeClr val="bg1"/>
                </a:solidFill>
              </a:rPr>
              <a:t>Geisinger</a:t>
            </a:r>
            <a:r>
              <a:rPr lang="en-US" sz="2400" cap="small" dirty="0" smtClean="0">
                <a:solidFill>
                  <a:schemeClr val="bg1"/>
                </a:solidFill>
              </a:rPr>
              <a:t> Grays Woods </a:t>
            </a:r>
          </a:p>
          <a:p>
            <a:pPr algn="r"/>
            <a:r>
              <a:rPr lang="en-US" sz="2400" cap="small" dirty="0" smtClean="0">
                <a:solidFill>
                  <a:schemeClr val="bg1"/>
                </a:solidFill>
              </a:rPr>
              <a:t>Ambulatory Care Campus – Phase II</a:t>
            </a:r>
          </a:p>
        </p:txBody>
      </p:sp>
      <p:pic>
        <p:nvPicPr>
          <p:cNvPr id="21" name="Picture 2" descr="E:\Thesis (USB)\CPEP Assignments\Abstract\Cover Pi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087" y="76200"/>
            <a:ext cx="1879713" cy="934652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52400" y="228600"/>
            <a:ext cx="1240631" cy="576262"/>
            <a:chOff x="54769" y="76200"/>
            <a:chExt cx="1240631" cy="576262"/>
          </a:xfrm>
        </p:grpSpPr>
        <p:pic>
          <p:nvPicPr>
            <p:cNvPr id="23" name="Picture 2" descr="http://water.engr.psu.edu/wagener/Pictures/PennState001.gif"/>
            <p:cNvPicPr>
              <a:picLocks noChangeAspect="1" noChangeArrowheads="1"/>
            </p:cNvPicPr>
            <p:nvPr/>
          </p:nvPicPr>
          <p:blipFill rotWithShape="1"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465"/>
            <a:stretch/>
          </p:blipFill>
          <p:spPr bwMode="auto">
            <a:xfrm>
              <a:off x="54769" y="76200"/>
              <a:ext cx="921861" cy="216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V:\Desktop\pennstate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67"/>
            <a:stretch/>
          </p:blipFill>
          <p:spPr bwMode="auto">
            <a:xfrm>
              <a:off x="76200" y="293003"/>
              <a:ext cx="1219200" cy="359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5" name="Straight Connector 24"/>
          <p:cNvCxnSpPr/>
          <p:nvPr/>
        </p:nvCxnSpPr>
        <p:spPr>
          <a:xfrm>
            <a:off x="9144000" y="-163513"/>
            <a:ext cx="0" cy="1154113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288000" y="-152400"/>
            <a:ext cx="0" cy="1154113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6424578"/>
            <a:ext cx="27432000" cy="43342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3"/>
          <p:cNvSpPr txBox="1">
            <a:spLocks/>
          </p:cNvSpPr>
          <p:nvPr/>
        </p:nvSpPr>
        <p:spPr>
          <a:xfrm>
            <a:off x="4038600" y="6096000"/>
            <a:ext cx="23393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April 16, 2014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4495800" y="990600"/>
            <a:ext cx="4267200" cy="77251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600" b="1" u="sng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Outline: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Introduction</a:t>
            </a:r>
            <a:endParaRPr lang="en-US" sz="1500" cap="small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Project Overview</a:t>
            </a:r>
          </a:p>
          <a:p>
            <a:pPr>
              <a:spcAft>
                <a:spcPts val="1200"/>
              </a:spcAft>
            </a:pPr>
            <a:r>
              <a:rPr lang="en-US" sz="1500" b="1" cap="small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Analysis #1: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In-Place vs.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Development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Implementation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IV. Analysis #2: Façade Prefabrication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 vs. Prefabricated Façade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Schedule, Cost &amp; Site Logistics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Analysis #3: Revaluating Composite Slab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Lightweight vs. Normal Concrete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Impacts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</a:t>
            </a:r>
            <a:r>
              <a:rPr lang="en-US" sz="15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VI. Final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VII. Acknowledgements</a:t>
            </a:r>
            <a:endParaRPr lang="en-US" sz="1500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0" y="990600"/>
            <a:ext cx="4267200" cy="5596276"/>
            <a:chOff x="0" y="990600"/>
            <a:chExt cx="4267200" cy="5596276"/>
          </a:xfrm>
        </p:grpSpPr>
        <p:sp>
          <p:nvSpPr>
            <p:cNvPr id="31" name="Rectangle 30"/>
            <p:cNvSpPr/>
            <p:nvPr/>
          </p:nvSpPr>
          <p:spPr>
            <a:xfrm>
              <a:off x="5862" y="990600"/>
              <a:ext cx="3880338" cy="54102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0" y="990600"/>
              <a:ext cx="4267200" cy="55962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1600" b="1" u="sng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Presentation Outline: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I. Introduction</a:t>
              </a:r>
              <a:endParaRPr lang="en-US" sz="16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II. Project Overview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b="1" cap="small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Analysis #1: Virtual Mockups</a:t>
              </a:r>
            </a:p>
            <a:p>
              <a:pPr marL="336550" lvl="1">
                <a:lnSpc>
                  <a:spcPct val="114000"/>
                </a:lnSpc>
                <a:spcAft>
                  <a:spcPts val="1200"/>
                </a:spcAft>
              </a:pPr>
              <a:r>
                <a:rPr lang="en-US" sz="1500" cap="small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Problem Identification</a:t>
              </a:r>
            </a:p>
            <a:p>
              <a:pPr marL="336550" lvl="1">
                <a:lnSpc>
                  <a:spcPct val="114000"/>
                </a:lnSpc>
                <a:spcAft>
                  <a:spcPts val="1200"/>
                </a:spcAft>
              </a:pPr>
              <a:r>
                <a:rPr lang="en-US" sz="1500" cap="small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Virtual </a:t>
              </a:r>
              <a:r>
                <a:rPr lang="en-US" sz="15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Mockup Development</a:t>
              </a:r>
            </a:p>
            <a:p>
              <a:pPr marL="336550" lvl="1">
                <a:lnSpc>
                  <a:spcPct val="114000"/>
                </a:lnSpc>
                <a:spcAft>
                  <a:spcPts val="1200"/>
                </a:spcAft>
              </a:pPr>
              <a:r>
                <a:rPr lang="en-US" sz="15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Virtual Mockup Application</a:t>
              </a:r>
            </a:p>
            <a:p>
              <a:pPr marL="336550" lvl="1">
                <a:lnSpc>
                  <a:spcPct val="114000"/>
                </a:lnSpc>
                <a:spcAft>
                  <a:spcPts val="1200"/>
                </a:spcAft>
              </a:pPr>
              <a:r>
                <a:rPr lang="en-US" sz="15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Implementation &amp; Recommendation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IV</a:t>
              </a: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Analysis #2: Façade Prefabrication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V. Analysis #3: Revaluating Comp. Slab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VI. Final Recommendations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VII. Acknowledgements</a:t>
              </a:r>
            </a:p>
            <a:p>
              <a:pPr>
                <a:spcAft>
                  <a:spcPts val="1800"/>
                </a:spcAft>
              </a:pPr>
              <a:endParaRPr lang="en-US" sz="1600" cap="small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0" y="9906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64008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44"/>
          <p:cNvSpPr>
            <a:spLocks noGrp="1"/>
          </p:cNvSpPr>
          <p:nvPr>
            <p:ph idx="1"/>
          </p:nvPr>
        </p:nvSpPr>
        <p:spPr>
          <a:xfrm>
            <a:off x="9144000" y="1427685"/>
            <a:ext cx="9144000" cy="4407408"/>
          </a:xfrm>
        </p:spPr>
        <p:txBody>
          <a:bodyPr>
            <a:normAutofit/>
          </a:bodyPr>
          <a:lstStyle/>
          <a:p>
            <a:pPr algn="ctr"/>
            <a:endParaRPr lang="en-US" sz="3200" dirty="0"/>
          </a:p>
          <a:p>
            <a:pPr marL="45720" indent="0" algn="ctr">
              <a:buNone/>
            </a:pPr>
            <a:endParaRPr lang="en-US" sz="3200" b="1" dirty="0" smtClean="0"/>
          </a:p>
          <a:p>
            <a:pPr marL="45720" indent="0" algn="ctr">
              <a:buNone/>
            </a:pPr>
            <a:r>
              <a:rPr lang="en-US" sz="3200" b="1" u="sng" dirty="0" smtClean="0"/>
              <a:t>Analysis </a:t>
            </a:r>
            <a:r>
              <a:rPr lang="en-US" sz="3200" b="1" u="sng" dirty="0"/>
              <a:t>#</a:t>
            </a:r>
            <a:r>
              <a:rPr lang="en-US" sz="3200" b="1" u="sng" dirty="0" smtClean="0"/>
              <a:t>1 </a:t>
            </a:r>
          </a:p>
          <a:p>
            <a:pPr marL="45720" indent="0" algn="ctr">
              <a:buNone/>
            </a:pPr>
            <a:r>
              <a:rPr lang="en-US" sz="3200" dirty="0" smtClean="0"/>
              <a:t>Implementing Virtual Mockups on </a:t>
            </a:r>
          </a:p>
          <a:p>
            <a:pPr marL="45720" indent="0" algn="ctr">
              <a:buNone/>
            </a:pPr>
            <a:r>
              <a:rPr lang="en-US" sz="3200" dirty="0" smtClean="0"/>
              <a:t>Operating &amp; Endoscopy Rooms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1178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38200"/>
            <a:ext cx="27432000" cy="55863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7432000" cy="97155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0" y="762000"/>
            <a:ext cx="27432000" cy="1219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44000" y="-914400"/>
            <a:ext cx="9144000" cy="8382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-914400"/>
            <a:ext cx="9144000" cy="8382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8288000" y="-914400"/>
            <a:ext cx="9144000" cy="8382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27432000" cy="907198"/>
          </a:xfrm>
          <a:prstGeom prst="rect">
            <a:avLst/>
          </a:prstGeom>
          <a:solidFill>
            <a:srgbClr val="30303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44000" y="0"/>
            <a:ext cx="914400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Book Antiqua" panose="02040602050305030304" pitchFamily="18" charset="0"/>
              </a:rPr>
              <a:t>In-Place Mockup Process</a:t>
            </a:r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3000" y="2856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small" dirty="0" smtClean="0">
                <a:solidFill>
                  <a:schemeClr val="bg1"/>
                </a:solidFill>
                <a:latin typeface="+mj-lt"/>
              </a:rPr>
              <a:t>George M. </a:t>
            </a:r>
            <a:r>
              <a:rPr lang="en-US" sz="2000" cap="small" dirty="0" err="1" smtClean="0">
                <a:solidFill>
                  <a:schemeClr val="bg1"/>
                </a:solidFill>
                <a:latin typeface="+mj-lt"/>
              </a:rPr>
              <a:t>Andonie</a:t>
            </a:r>
            <a:r>
              <a:rPr lang="en-US" sz="2000" cap="small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│ Construction Option</a:t>
            </a:r>
            <a:endParaRPr lang="en-US" sz="2000" cap="sm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354800" y="762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cap="small" dirty="0" err="1" smtClean="0">
                <a:solidFill>
                  <a:schemeClr val="bg1"/>
                </a:solidFill>
              </a:rPr>
              <a:t>Geisinger</a:t>
            </a:r>
            <a:r>
              <a:rPr lang="en-US" sz="2400" cap="small" dirty="0" smtClean="0">
                <a:solidFill>
                  <a:schemeClr val="bg1"/>
                </a:solidFill>
              </a:rPr>
              <a:t> Grays Woods </a:t>
            </a:r>
          </a:p>
          <a:p>
            <a:pPr algn="r"/>
            <a:r>
              <a:rPr lang="en-US" sz="2400" cap="small" dirty="0" smtClean="0">
                <a:solidFill>
                  <a:schemeClr val="bg1"/>
                </a:solidFill>
              </a:rPr>
              <a:t>Ambulatory Care Campus – Phase II</a:t>
            </a:r>
          </a:p>
        </p:txBody>
      </p:sp>
      <p:pic>
        <p:nvPicPr>
          <p:cNvPr id="21" name="Picture 2" descr="E:\Thesis (USB)\CPEP Assignments\Abstract\Cover Pi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087" y="76200"/>
            <a:ext cx="1879713" cy="934652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52400" y="228600"/>
            <a:ext cx="1240631" cy="576262"/>
            <a:chOff x="54769" y="76200"/>
            <a:chExt cx="1240631" cy="576262"/>
          </a:xfrm>
        </p:grpSpPr>
        <p:pic>
          <p:nvPicPr>
            <p:cNvPr id="23" name="Picture 2" descr="http://water.engr.psu.edu/wagener/Pictures/PennState001.gif"/>
            <p:cNvPicPr>
              <a:picLocks noChangeAspect="1" noChangeArrowheads="1"/>
            </p:cNvPicPr>
            <p:nvPr/>
          </p:nvPicPr>
          <p:blipFill rotWithShape="1"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465"/>
            <a:stretch/>
          </p:blipFill>
          <p:spPr bwMode="auto">
            <a:xfrm>
              <a:off x="54769" y="76200"/>
              <a:ext cx="921861" cy="216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V:\Desktop\pennstate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67"/>
            <a:stretch/>
          </p:blipFill>
          <p:spPr bwMode="auto">
            <a:xfrm>
              <a:off x="76200" y="293003"/>
              <a:ext cx="1219200" cy="359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5" name="Straight Connector 24"/>
          <p:cNvCxnSpPr/>
          <p:nvPr/>
        </p:nvCxnSpPr>
        <p:spPr>
          <a:xfrm>
            <a:off x="9144000" y="-163513"/>
            <a:ext cx="0" cy="1154113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288000" y="-152400"/>
            <a:ext cx="0" cy="1154113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6424578"/>
            <a:ext cx="27432000" cy="43342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3"/>
          <p:cNvSpPr txBox="1">
            <a:spLocks/>
          </p:cNvSpPr>
          <p:nvPr/>
        </p:nvSpPr>
        <p:spPr>
          <a:xfrm>
            <a:off x="4038600" y="6096000"/>
            <a:ext cx="23393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April 16, 2014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4495800" y="990600"/>
            <a:ext cx="4267200" cy="77251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600" b="1" u="sng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Outline: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Introduction</a:t>
            </a:r>
            <a:endParaRPr lang="en-US" sz="1500" cap="small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Project Overview</a:t>
            </a:r>
          </a:p>
          <a:p>
            <a:pPr>
              <a:spcAft>
                <a:spcPts val="1200"/>
              </a:spcAft>
            </a:pPr>
            <a:r>
              <a:rPr lang="en-US" sz="1500" b="1" cap="small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Analysis #1: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In-Place vs.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Development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Implementation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IV. Analysis #2: Façade Prefabrication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 vs. Prefabricated Façade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Schedule, Cost &amp; Site Logistics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Analysis #3: Revaluating Composite Slab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Lightweight vs. Normal Concrete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Impacts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</a:t>
            </a:r>
            <a:r>
              <a:rPr lang="en-US" sz="15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VI. Final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VII. Acknowledgements</a:t>
            </a:r>
            <a:endParaRPr lang="en-US" sz="1500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0" y="990600"/>
            <a:ext cx="4267200" cy="5526000"/>
            <a:chOff x="0" y="990600"/>
            <a:chExt cx="4267200" cy="5526000"/>
          </a:xfrm>
        </p:grpSpPr>
        <p:sp>
          <p:nvSpPr>
            <p:cNvPr id="31" name="Rectangle 30"/>
            <p:cNvSpPr/>
            <p:nvPr/>
          </p:nvSpPr>
          <p:spPr>
            <a:xfrm>
              <a:off x="5862" y="990600"/>
              <a:ext cx="3880338" cy="54102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0" y="990600"/>
              <a:ext cx="4267200" cy="5526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1600" b="1" u="sng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Presentation Outline: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I. Introduction</a:t>
              </a:r>
              <a:endParaRPr lang="en-US" sz="16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II. Project Overview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b="1" cap="small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Analysis #1: Virtual Mockups</a:t>
              </a:r>
            </a:p>
            <a:p>
              <a:pPr marL="336550" lvl="1">
                <a:lnSpc>
                  <a:spcPct val="114000"/>
                </a:lnSpc>
                <a:spcAft>
                  <a:spcPts val="1200"/>
                </a:spcAft>
              </a:pPr>
              <a:r>
                <a:rPr lang="en-US" sz="1500" b="1" cap="small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Problem Identification</a:t>
              </a:r>
            </a:p>
            <a:p>
              <a:pPr marL="336550" lvl="1">
                <a:lnSpc>
                  <a:spcPct val="114000"/>
                </a:lnSpc>
                <a:spcAft>
                  <a:spcPts val="1200"/>
                </a:spcAft>
              </a:pPr>
              <a:r>
                <a:rPr lang="en-US" sz="15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Virtual Mockup Development</a:t>
              </a:r>
            </a:p>
            <a:p>
              <a:pPr marL="336550" lvl="1">
                <a:lnSpc>
                  <a:spcPct val="114000"/>
                </a:lnSpc>
                <a:spcAft>
                  <a:spcPts val="1200"/>
                </a:spcAft>
              </a:pPr>
              <a:r>
                <a:rPr lang="en-US" sz="15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Virtual Mockup Application</a:t>
              </a:r>
            </a:p>
            <a:p>
              <a:pPr marL="336550" lvl="1">
                <a:lnSpc>
                  <a:spcPct val="114000"/>
                </a:lnSpc>
                <a:spcAft>
                  <a:spcPts val="1200"/>
                </a:spcAft>
              </a:pPr>
              <a:r>
                <a:rPr lang="en-US" sz="15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Implementation &amp; Recommendation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IV</a:t>
              </a: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Analysis #2: Façade Prefabrication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V. Analysis #3: Revaluating Comp. Slab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VI. Final Recommendations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VII. Acknowledgements</a:t>
              </a:r>
            </a:p>
            <a:p>
              <a:pPr>
                <a:spcAft>
                  <a:spcPts val="1800"/>
                </a:spcAft>
              </a:pPr>
              <a:endParaRPr lang="en-US" sz="1600" cap="small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0" y="9906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64008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21183600" y="1295400"/>
            <a:ext cx="6096000" cy="48768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600" b="1" u="sng" dirty="0" smtClean="0">
                <a:solidFill>
                  <a:schemeClr val="accent1">
                    <a:lumMod val="50000"/>
                  </a:schemeClr>
                </a:solidFill>
              </a:rPr>
              <a:t>Proposed Solution:</a:t>
            </a:r>
            <a:endParaRPr lang="en-US" sz="2600" b="1" u="sng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lang="en-US" sz="2600" dirty="0" smtClean="0">
                <a:latin typeface="Calibri" panose="020F0502020204030204" pitchFamily="34" charset="0"/>
              </a:rPr>
              <a:t>Virtual Mockups for Design Reviews</a:t>
            </a:r>
          </a:p>
          <a:p>
            <a:pPr marL="45720" indent="0">
              <a:buNone/>
            </a:pPr>
            <a:endParaRPr lang="en-US" sz="2600" b="1" u="sng" dirty="0" smtClean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600" b="1" u="sng" dirty="0" smtClean="0">
                <a:solidFill>
                  <a:schemeClr val="accent1">
                    <a:lumMod val="50000"/>
                  </a:schemeClr>
                </a:solidFill>
              </a:rPr>
              <a:t>Research Goal:</a:t>
            </a:r>
            <a:endParaRPr lang="en-US" sz="2600" b="1" u="sng" dirty="0" smtClean="0"/>
          </a:p>
          <a:p>
            <a:pPr lvl="1"/>
            <a:r>
              <a:rPr lang="en-US" sz="2600" dirty="0" smtClean="0">
                <a:latin typeface="Calibri" panose="020F0502020204030204" pitchFamily="34" charset="0"/>
              </a:rPr>
              <a:t>Develop Virtual Mockup for Operating &amp; Endoscopy Rooms</a:t>
            </a:r>
          </a:p>
          <a:p>
            <a:pPr lvl="1"/>
            <a:r>
              <a:rPr lang="en-US" sz="2600" dirty="0" smtClean="0">
                <a:latin typeface="Calibri" panose="020F0502020204030204" pitchFamily="34" charset="0"/>
              </a:rPr>
              <a:t>Capture Efforts, Criteria &amp; Workflow</a:t>
            </a:r>
          </a:p>
          <a:p>
            <a:pPr lvl="1"/>
            <a:r>
              <a:rPr lang="en-US" sz="2600" dirty="0" smtClean="0">
                <a:latin typeface="Calibri" panose="020F0502020204030204" pitchFamily="34" charset="0"/>
              </a:rPr>
              <a:t>Schedule Analysis Implementation</a:t>
            </a:r>
          </a:p>
          <a:p>
            <a:pPr lvl="1"/>
            <a:endParaRPr lang="en-US" sz="2600" dirty="0" smtClean="0">
              <a:latin typeface="Calibri" panose="020F0502020204030204" pitchFamily="34" charset="0"/>
            </a:endParaRPr>
          </a:p>
          <a:p>
            <a:endParaRPr lang="en-US" sz="2600" dirty="0" smtClean="0"/>
          </a:p>
          <a:p>
            <a:endParaRPr lang="en-US" sz="2600" dirty="0" smtClean="0"/>
          </a:p>
          <a:p>
            <a:endParaRPr lang="en-US" sz="2600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9144000" y="2337411"/>
            <a:ext cx="9021143" cy="2844189"/>
            <a:chOff x="18287999" y="2185011"/>
            <a:chExt cx="9021145" cy="2844189"/>
          </a:xfrm>
        </p:grpSpPr>
        <p:pic>
          <p:nvPicPr>
            <p:cNvPr id="30" name="Picture 29" descr="E:\Thesis (USB)\Progress\Pictures\Spring '14\VM - Current Schedule.JPG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7999" y="2185011"/>
              <a:ext cx="9021145" cy="28441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Text Box 2"/>
            <p:cNvSpPr txBox="1">
              <a:spLocks noChangeArrowheads="1"/>
            </p:cNvSpPr>
            <p:nvPr/>
          </p:nvSpPr>
          <p:spPr bwMode="auto">
            <a:xfrm>
              <a:off x="24074804" y="2638589"/>
              <a:ext cx="1325880" cy="224625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158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effectLst/>
                  <a:latin typeface="Calibri"/>
                  <a:ea typeface="Calibri"/>
                  <a:cs typeface="Times New Roman"/>
                </a:rPr>
                <a:t> </a:t>
              </a:r>
              <a:endParaRPr lang="en-US" sz="12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effectLst/>
                  <a:latin typeface="Calibri"/>
                  <a:ea typeface="Calibri"/>
                  <a:cs typeface="Times New Roman"/>
                </a:rPr>
                <a:t> </a:t>
              </a:r>
              <a:endParaRPr lang="en-US" sz="12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effectLst/>
                  <a:latin typeface="Calibri"/>
                  <a:ea typeface="Calibri"/>
                  <a:cs typeface="Times New Roman"/>
                </a:rPr>
                <a:t> </a:t>
              </a:r>
              <a:endParaRPr lang="en-US" sz="12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effectLst/>
                  <a:latin typeface="Calibri"/>
                  <a:ea typeface="Calibri"/>
                  <a:cs typeface="Times New Roman"/>
                </a:rPr>
                <a:t> </a:t>
              </a:r>
              <a:endParaRPr lang="en-US" sz="12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effectLst/>
                  <a:latin typeface="Calibri"/>
                  <a:ea typeface="Calibri"/>
                  <a:cs typeface="Times New Roman"/>
                </a:rPr>
                <a:t>‘In-Place Mockup’</a:t>
              </a:r>
              <a:endParaRPr lang="en-US" sz="12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effectLst/>
                  <a:latin typeface="Calibri"/>
                  <a:ea typeface="Calibri"/>
                  <a:cs typeface="Times New Roman"/>
                </a:rPr>
                <a:t>Construction &amp; Implementation</a:t>
              </a:r>
              <a:endParaRPr lang="en-US" sz="12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effectLst/>
                  <a:latin typeface="Calibri"/>
                  <a:ea typeface="Calibri"/>
                  <a:cs typeface="Times New Roman"/>
                </a:rPr>
                <a:t> </a:t>
              </a:r>
              <a:endParaRPr lang="en-US" sz="12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sp>
        <p:nvSpPr>
          <p:cNvPr id="34" name="Content Placeholder 2"/>
          <p:cNvSpPr txBox="1">
            <a:spLocks/>
          </p:cNvSpPr>
          <p:nvPr/>
        </p:nvSpPr>
        <p:spPr>
          <a:xfrm>
            <a:off x="9201150" y="1716088"/>
            <a:ext cx="9086849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u="sng" dirty="0" smtClean="0">
                <a:solidFill>
                  <a:schemeClr val="accent1">
                    <a:lumMod val="50000"/>
                  </a:schemeClr>
                </a:solidFill>
              </a:rPr>
              <a:t>Current Schedule:</a:t>
            </a:r>
            <a:endParaRPr lang="en-US" sz="2600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5" name="Picture 34" descr="F:\camera\Thesis\IMG_00002180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/>
          <a:stretch/>
        </p:blipFill>
        <p:spPr bwMode="auto">
          <a:xfrm>
            <a:off x="18784570" y="1172025"/>
            <a:ext cx="2322830" cy="3399975"/>
          </a:xfrm>
          <a:prstGeom prst="rect">
            <a:avLst/>
          </a:prstGeom>
          <a:noFill/>
          <a:ln w="1016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Picture 36" descr="E:\Thesis (USB)\Project Photos\Patient-Mockup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4570" y="4572000"/>
            <a:ext cx="2322830" cy="1548279"/>
          </a:xfrm>
          <a:prstGeom prst="rect">
            <a:avLst/>
          </a:prstGeom>
          <a:noFill/>
          <a:ln w="10160">
            <a:solidFill>
              <a:schemeClr val="accent1"/>
            </a:solidFill>
          </a:ln>
        </p:spPr>
      </p:pic>
      <p:cxnSp>
        <p:nvCxnSpPr>
          <p:cNvPr id="6" name="Straight Connector 5"/>
          <p:cNvCxnSpPr/>
          <p:nvPr/>
        </p:nvCxnSpPr>
        <p:spPr>
          <a:xfrm flipV="1">
            <a:off x="16245051" y="1172025"/>
            <a:ext cx="2539519" cy="16211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245051" y="5039457"/>
            <a:ext cx="2539519" cy="10808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ontent Placeholder 2"/>
          <p:cNvSpPr txBox="1">
            <a:spLocks/>
          </p:cNvSpPr>
          <p:nvPr/>
        </p:nvSpPr>
        <p:spPr>
          <a:xfrm>
            <a:off x="3886200" y="1219200"/>
            <a:ext cx="52578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600" b="1" u="sng" dirty="0" smtClean="0">
                <a:solidFill>
                  <a:schemeClr val="accent1">
                    <a:lumMod val="50000"/>
                  </a:schemeClr>
                </a:solidFill>
              </a:rPr>
              <a:t>Problem Identification:</a:t>
            </a:r>
            <a:endParaRPr lang="en-US" sz="2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spcBef>
                <a:spcPts val="600"/>
              </a:spcBef>
            </a:pPr>
            <a:r>
              <a:rPr lang="en-US" sz="2600" dirty="0" smtClean="0">
                <a:latin typeface="Calibri" panose="020F0502020204030204" pitchFamily="34" charset="0"/>
              </a:rPr>
              <a:t>8-week Mock-Up Process</a:t>
            </a:r>
          </a:p>
          <a:p>
            <a:pPr lvl="1">
              <a:spcBef>
                <a:spcPts val="600"/>
              </a:spcBef>
            </a:pPr>
            <a:r>
              <a:rPr lang="en-US" sz="2600" dirty="0">
                <a:latin typeface="Calibri" panose="020F0502020204030204" pitchFamily="34" charset="0"/>
              </a:rPr>
              <a:t>Low Level of Detail (LOD)</a:t>
            </a:r>
          </a:p>
          <a:p>
            <a:pPr lvl="1">
              <a:spcBef>
                <a:spcPts val="600"/>
              </a:spcBef>
            </a:pPr>
            <a:r>
              <a:rPr lang="en-US" sz="2600" dirty="0">
                <a:latin typeface="Calibri" panose="020F0502020204030204" pitchFamily="34" charset="0"/>
              </a:rPr>
              <a:t>Waste Generation</a:t>
            </a:r>
          </a:p>
          <a:p>
            <a:pPr lvl="1">
              <a:spcBef>
                <a:spcPts val="600"/>
              </a:spcBef>
            </a:pPr>
            <a:r>
              <a:rPr lang="en-US" sz="2600" dirty="0" smtClean="0">
                <a:latin typeface="Calibri" panose="020F0502020204030204" pitchFamily="34" charset="0"/>
              </a:rPr>
              <a:t>Costly &amp; Time Consuming Process</a:t>
            </a:r>
          </a:p>
          <a:p>
            <a:pPr lvl="1">
              <a:spcBef>
                <a:spcPts val="600"/>
              </a:spcBef>
            </a:pPr>
            <a:r>
              <a:rPr lang="en-US" sz="2600" dirty="0" smtClean="0">
                <a:latin typeface="Calibri" panose="020F0502020204030204" pitchFamily="34" charset="0"/>
              </a:rPr>
              <a:t>Obstruction to Schedule</a:t>
            </a:r>
          </a:p>
          <a:p>
            <a:pPr lvl="1">
              <a:spcBef>
                <a:spcPts val="600"/>
              </a:spcBef>
            </a:pPr>
            <a:r>
              <a:rPr lang="en-US" sz="2600" dirty="0" smtClean="0">
                <a:latin typeface="Calibri" panose="020F0502020204030204" pitchFamily="34" charset="0"/>
              </a:rPr>
              <a:t>Risk of Delays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930804" y="5181600"/>
            <a:ext cx="1299796" cy="533400"/>
            <a:chOff x="14930804" y="5181600"/>
            <a:chExt cx="1299796" cy="53340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14930804" y="5181600"/>
              <a:ext cx="0" cy="304800"/>
            </a:xfrm>
            <a:prstGeom prst="line">
              <a:avLst/>
            </a:prstGeom>
            <a:ln w="158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6230600" y="5181600"/>
              <a:ext cx="0" cy="304800"/>
            </a:xfrm>
            <a:prstGeom prst="line">
              <a:avLst/>
            </a:prstGeom>
            <a:ln w="158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4930804" y="5334000"/>
              <a:ext cx="1299796" cy="0"/>
            </a:xfrm>
            <a:prstGeom prst="line">
              <a:avLst/>
            </a:prstGeom>
            <a:ln w="158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Content Placeholder 2"/>
            <p:cNvSpPr txBox="1">
              <a:spLocks/>
            </p:cNvSpPr>
            <p:nvPr/>
          </p:nvSpPr>
          <p:spPr>
            <a:xfrm>
              <a:off x="14930804" y="5353050"/>
              <a:ext cx="1299796" cy="3619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7432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Wingdings 2" pitchFamily="18" charset="2"/>
                <a:buChar char=""/>
                <a:defRPr sz="2000" kern="1200" spc="15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48640" indent="-18288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800" kern="1200" spc="1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18288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 pitchFamily="2" charset="2"/>
                <a:buChar char="§"/>
                <a:defRPr sz="1600" kern="1200" spc="1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097280" indent="-182880" algn="l" defTabSz="9144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Wingdings" pitchFamily="2" charset="2"/>
                <a:buChar char="§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Wingdings" pitchFamily="2" charset="2"/>
                <a:buChar char="§"/>
                <a:defRPr sz="1300" kern="1200" spc="1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55448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 pitchFamily="2" charset="2"/>
                <a:buChar char="§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" pitchFamily="2" charset="2"/>
                <a:buChar char="§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" indent="0" algn="ctr">
                <a:spcBef>
                  <a:spcPts val="0"/>
                </a:spcBef>
                <a:buNone/>
              </a:pPr>
              <a:r>
                <a:rPr lang="en-US" sz="1600" b="1" dirty="0" smtClean="0"/>
                <a:t>8 weeks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445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38200"/>
            <a:ext cx="27432000" cy="55863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7432000" cy="97155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0" y="762000"/>
            <a:ext cx="27432000" cy="1219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44000" y="-914400"/>
            <a:ext cx="9144000" cy="8382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-914400"/>
            <a:ext cx="9144000" cy="8382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8288000" y="-914400"/>
            <a:ext cx="9144000" cy="8382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27432000" cy="907198"/>
          </a:xfrm>
          <a:prstGeom prst="rect">
            <a:avLst/>
          </a:prstGeom>
          <a:solidFill>
            <a:srgbClr val="30303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44000" y="0"/>
            <a:ext cx="914400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Book Antiqua" panose="02040602050305030304" pitchFamily="18" charset="0"/>
              </a:rPr>
              <a:t>Virtual Mockup Development</a:t>
            </a:r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3000" y="2856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small" dirty="0" smtClean="0">
                <a:solidFill>
                  <a:schemeClr val="bg1"/>
                </a:solidFill>
                <a:latin typeface="+mj-lt"/>
              </a:rPr>
              <a:t>George M. </a:t>
            </a:r>
            <a:r>
              <a:rPr lang="en-US" sz="2000" cap="small" dirty="0" err="1" smtClean="0">
                <a:solidFill>
                  <a:schemeClr val="bg1"/>
                </a:solidFill>
                <a:latin typeface="+mj-lt"/>
              </a:rPr>
              <a:t>Andonie</a:t>
            </a:r>
            <a:r>
              <a:rPr lang="en-US" sz="2000" cap="small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│ Construction Option</a:t>
            </a:r>
            <a:endParaRPr lang="en-US" sz="2000" cap="sm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354800" y="762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cap="small" dirty="0" err="1" smtClean="0">
                <a:solidFill>
                  <a:schemeClr val="bg1"/>
                </a:solidFill>
              </a:rPr>
              <a:t>Geisinger</a:t>
            </a:r>
            <a:r>
              <a:rPr lang="en-US" sz="2400" cap="small" dirty="0" smtClean="0">
                <a:solidFill>
                  <a:schemeClr val="bg1"/>
                </a:solidFill>
              </a:rPr>
              <a:t> Grays Woods </a:t>
            </a:r>
          </a:p>
          <a:p>
            <a:pPr algn="r"/>
            <a:r>
              <a:rPr lang="en-US" sz="2400" cap="small" dirty="0" smtClean="0">
                <a:solidFill>
                  <a:schemeClr val="bg1"/>
                </a:solidFill>
              </a:rPr>
              <a:t>Ambulatory Care Campus – Phase II</a:t>
            </a:r>
          </a:p>
        </p:txBody>
      </p:sp>
      <p:pic>
        <p:nvPicPr>
          <p:cNvPr id="21" name="Picture 2" descr="E:\Thesis (USB)\CPEP Assignments\Abstract\Cover Pictu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087" y="76200"/>
            <a:ext cx="1879713" cy="934652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52400" y="228600"/>
            <a:ext cx="1240631" cy="576262"/>
            <a:chOff x="54769" y="76200"/>
            <a:chExt cx="1240631" cy="576262"/>
          </a:xfrm>
        </p:grpSpPr>
        <p:pic>
          <p:nvPicPr>
            <p:cNvPr id="23" name="Picture 2" descr="http://water.engr.psu.edu/wagener/Pictures/PennState001.gif"/>
            <p:cNvPicPr>
              <a:picLocks noChangeAspect="1" noChangeArrowheads="1"/>
            </p:cNvPicPr>
            <p:nvPr/>
          </p:nvPicPr>
          <p:blipFill rotWithShape="1"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465"/>
            <a:stretch/>
          </p:blipFill>
          <p:spPr bwMode="auto">
            <a:xfrm>
              <a:off x="54769" y="76200"/>
              <a:ext cx="921861" cy="216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V:\Desktop\pennstate-logo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67"/>
            <a:stretch/>
          </p:blipFill>
          <p:spPr bwMode="auto">
            <a:xfrm>
              <a:off x="76200" y="293003"/>
              <a:ext cx="1219200" cy="359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5" name="Straight Connector 24"/>
          <p:cNvCxnSpPr/>
          <p:nvPr/>
        </p:nvCxnSpPr>
        <p:spPr>
          <a:xfrm>
            <a:off x="9144000" y="-163513"/>
            <a:ext cx="0" cy="1154113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288000" y="-152400"/>
            <a:ext cx="0" cy="1154113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6424578"/>
            <a:ext cx="27432000" cy="43342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3"/>
          <p:cNvSpPr txBox="1">
            <a:spLocks/>
          </p:cNvSpPr>
          <p:nvPr/>
        </p:nvSpPr>
        <p:spPr>
          <a:xfrm>
            <a:off x="4038600" y="6096000"/>
            <a:ext cx="23393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April 16, 2014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4495800" y="990600"/>
            <a:ext cx="4267200" cy="77251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600" b="1" u="sng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Outline: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Introduction</a:t>
            </a:r>
            <a:endParaRPr lang="en-US" sz="1500" cap="small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Project Overview</a:t>
            </a:r>
          </a:p>
          <a:p>
            <a:pPr>
              <a:spcAft>
                <a:spcPts val="1200"/>
              </a:spcAft>
            </a:pPr>
            <a:r>
              <a:rPr lang="en-US" sz="1500" b="1" cap="small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Analysis #1: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In-Place vs.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Development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Implementation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IV. Analysis #2: Façade Prefabrication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 vs. Prefabricated Façade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Schedule, Cost &amp; Site Logistics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Analysis #3: Revaluating Composite Slab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Lightweight vs. Normal Concrete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Impacts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</a:t>
            </a:r>
            <a:r>
              <a:rPr lang="en-US" sz="15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VI. Final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VII. Acknowledgements</a:t>
            </a:r>
            <a:endParaRPr lang="en-US" sz="1500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0" y="990600"/>
            <a:ext cx="4267200" cy="5526000"/>
            <a:chOff x="0" y="990600"/>
            <a:chExt cx="4267200" cy="5526000"/>
          </a:xfrm>
        </p:grpSpPr>
        <p:sp>
          <p:nvSpPr>
            <p:cNvPr id="31" name="Rectangle 30"/>
            <p:cNvSpPr/>
            <p:nvPr/>
          </p:nvSpPr>
          <p:spPr>
            <a:xfrm>
              <a:off x="5862" y="990600"/>
              <a:ext cx="3880338" cy="54102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0" y="990600"/>
              <a:ext cx="4267200" cy="5526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1600" b="1" u="sng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Presentation Outline: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I. Introduction</a:t>
              </a:r>
              <a:endParaRPr lang="en-US" sz="16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II. Project Overview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b="1" cap="small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Analysis #1: Virtual Mockups</a:t>
              </a:r>
            </a:p>
            <a:p>
              <a:pPr marL="336550" lvl="1">
                <a:lnSpc>
                  <a:spcPct val="114000"/>
                </a:lnSpc>
                <a:spcAft>
                  <a:spcPts val="1200"/>
                </a:spcAft>
              </a:pPr>
              <a:r>
                <a:rPr lang="en-US" sz="15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Problem Identification</a:t>
              </a:r>
            </a:p>
            <a:p>
              <a:pPr marL="336550" lvl="1">
                <a:lnSpc>
                  <a:spcPct val="114000"/>
                </a:lnSpc>
                <a:spcAft>
                  <a:spcPts val="1200"/>
                </a:spcAft>
              </a:pPr>
              <a:r>
                <a:rPr lang="en-US" sz="1500" b="1" cap="small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Virtual Mockup Development</a:t>
              </a:r>
            </a:p>
            <a:p>
              <a:pPr marL="336550" lvl="1">
                <a:lnSpc>
                  <a:spcPct val="114000"/>
                </a:lnSpc>
                <a:spcAft>
                  <a:spcPts val="1200"/>
                </a:spcAft>
              </a:pPr>
              <a:r>
                <a:rPr lang="en-US" sz="15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Virtual Mockup Application</a:t>
              </a:r>
            </a:p>
            <a:p>
              <a:pPr marL="336550" lvl="1">
                <a:lnSpc>
                  <a:spcPct val="114000"/>
                </a:lnSpc>
                <a:spcAft>
                  <a:spcPts val="1200"/>
                </a:spcAft>
              </a:pPr>
              <a:r>
                <a:rPr lang="en-US" sz="15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Implementation &amp; Recommendation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IV</a:t>
              </a: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Analysis #2: Façade Prefabrication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V. Analysis #3: Revaluating Comp. Slab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VI. Final Recommendations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VII. Acknowledgements</a:t>
              </a:r>
            </a:p>
            <a:p>
              <a:pPr>
                <a:spcAft>
                  <a:spcPts val="1800"/>
                </a:spcAft>
              </a:pPr>
              <a:endParaRPr lang="en-US" sz="1600" cap="small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0" y="9906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64008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5" descr="E:\Thesis (USB)\Progress\Pictures\Spring '14\Unity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2" r="12" b="3168"/>
          <a:stretch/>
        </p:blipFill>
        <p:spPr bwMode="auto">
          <a:xfrm>
            <a:off x="15621000" y="1162393"/>
            <a:ext cx="2694625" cy="2095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0" name="Group 69"/>
          <p:cNvGrpSpPr/>
          <p:nvPr/>
        </p:nvGrpSpPr>
        <p:grpSpPr>
          <a:xfrm>
            <a:off x="12052298" y="1124907"/>
            <a:ext cx="2873702" cy="2746167"/>
            <a:chOff x="-919062" y="-342595"/>
            <a:chExt cx="1870826" cy="1787633"/>
          </a:xfrm>
        </p:grpSpPr>
        <p:pic>
          <p:nvPicPr>
            <p:cNvPr id="72" name="Picture 71" descr="E:\Thesis (USB)\Progress\Pictures\Spring '14\Revit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5" t="30000" r="11953" b="19411"/>
            <a:stretch/>
          </p:blipFill>
          <p:spPr bwMode="auto">
            <a:xfrm>
              <a:off x="-458733" y="1113298"/>
              <a:ext cx="1049383" cy="33174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3" name="Picture 72" descr="E:\Thesis (USB)\Progress\Pictures\Spring '14\1. Revit.jp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50085" b="3184"/>
            <a:stretch/>
          </p:blipFill>
          <p:spPr bwMode="auto">
            <a:xfrm>
              <a:off x="-919062" y="-342595"/>
              <a:ext cx="1870826" cy="145025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14822028" y="2051652"/>
            <a:ext cx="646572" cy="386747"/>
            <a:chOff x="14935200" y="2051652"/>
            <a:chExt cx="646572" cy="386747"/>
          </a:xfrm>
        </p:grpSpPr>
        <p:sp>
          <p:nvSpPr>
            <p:cNvPr id="45" name="Right Arrow 44"/>
            <p:cNvSpPr/>
            <p:nvPr/>
          </p:nvSpPr>
          <p:spPr>
            <a:xfrm>
              <a:off x="14935200" y="2051652"/>
              <a:ext cx="646572" cy="386747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 w="15875">
              <a:solidFill>
                <a:schemeClr val="tx1"/>
              </a:solidFill>
            </a:ln>
            <a:effectLst>
              <a:glow rad="63500">
                <a:schemeClr val="tx1">
                  <a:alpha val="40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71" name="Picture 70" descr="E:\Thesis (USB)\Progress\Pictures\Spring '14\3dsmaxlogo.jp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20588" y="2162178"/>
              <a:ext cx="167036" cy="1670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9" name="Picture 68" descr="E:\Thesis (USB)\Progress\Pictures\Spring '14\Unity_3D_logo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6801" y="3191213"/>
            <a:ext cx="1534766" cy="850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Picture 75" descr="E:\Thesis (USB)\Progress\Pictures\Spring '14\Operating Room Layout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1143237"/>
            <a:ext cx="2133600" cy="2133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Picture 76" descr="E:\Thesis (USB)\Progress\Pictures\Spring '14\Endoscopy_Combined.rvt_2014-Mar-27_10-05-29PM-000_3D_View_2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3175" y="4191000"/>
            <a:ext cx="2984425" cy="1962079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Content Placeholder 2"/>
          <p:cNvSpPr txBox="1">
            <a:spLocks/>
          </p:cNvSpPr>
          <p:nvPr/>
        </p:nvSpPr>
        <p:spPr>
          <a:xfrm>
            <a:off x="3877067" y="1207311"/>
            <a:ext cx="5257800" cy="5422089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600" b="1" u="sng" dirty="0" smtClean="0">
                <a:solidFill>
                  <a:schemeClr val="accent1">
                    <a:lumMod val="50000"/>
                  </a:schemeClr>
                </a:solidFill>
              </a:rPr>
              <a:t>Development Process:</a:t>
            </a: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400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Autodesk Revit: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Model Building Space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Model MEP Systems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Model Equipment &amp; Casework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Populate &amp; Arrange</a:t>
            </a: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endParaRPr lang="en-US" sz="800" u="sng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400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3ds Max:</a:t>
            </a:r>
            <a:endParaRPr lang="en-US" sz="2400" u="sng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Material Placement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Scale Adjustment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endParaRPr lang="en-US" sz="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400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Unity Game Engine:</a:t>
            </a:r>
            <a:endParaRPr lang="en-US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Scripting Model Interaction</a:t>
            </a:r>
            <a:endParaRPr lang="en-US" sz="2200" u="sng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en-US" u="sng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en-US" u="sng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80" name="Picture 3" descr="E:\Thesis (USB)\CPEP Assignments\Abstract\Ewing Col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662" y="3276600"/>
            <a:ext cx="934538" cy="60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1316828" y="2051653"/>
            <a:ext cx="646572" cy="386747"/>
            <a:chOff x="11430000" y="2051653"/>
            <a:chExt cx="646572" cy="386747"/>
          </a:xfrm>
        </p:grpSpPr>
        <p:sp>
          <p:nvSpPr>
            <p:cNvPr id="81" name="Right Arrow 80"/>
            <p:cNvSpPr/>
            <p:nvPr/>
          </p:nvSpPr>
          <p:spPr>
            <a:xfrm>
              <a:off x="11430000" y="2051653"/>
              <a:ext cx="646572" cy="386747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 w="15875">
              <a:solidFill>
                <a:schemeClr val="tx1"/>
              </a:solidFill>
            </a:ln>
            <a:effectLst>
              <a:glow rad="63500">
                <a:schemeClr val="tx1">
                  <a:alpha val="40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7170" name="Picture 2" descr="http://files.softicons.com/download/application-icons/isospective-icons-by-digital.thought/png/128/folder%20-%20library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82400" y="2130784"/>
              <a:ext cx="228483" cy="228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9589681"/>
              </p:ext>
            </p:extLst>
          </p:nvPr>
        </p:nvGraphicFramePr>
        <p:xfrm>
          <a:off x="18669000" y="1066800"/>
          <a:ext cx="8204200" cy="530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0" name="Acrobat Document" r:id="rId16" imgW="0" imgH="0" progId="AcroExch.Document.11">
                  <p:embed/>
                </p:oleObj>
              </mc:Choice>
              <mc:Fallback>
                <p:oleObj name="Acrobat Document" r:id="rId16" imgW="0" imgH="0" progId="AcroExch.Document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69000" y="1066800"/>
                        <a:ext cx="8204200" cy="530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728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38200"/>
            <a:ext cx="27432000" cy="55863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7432000" cy="97155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0" y="762000"/>
            <a:ext cx="27432000" cy="1219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44000" y="-914400"/>
            <a:ext cx="9144000" cy="8382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-914400"/>
            <a:ext cx="9144000" cy="8382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8288000" y="-914400"/>
            <a:ext cx="9144000" cy="8382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27432000" cy="907198"/>
          </a:xfrm>
          <a:prstGeom prst="rect">
            <a:avLst/>
          </a:prstGeom>
          <a:solidFill>
            <a:srgbClr val="30303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143000" y="2856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small" dirty="0" smtClean="0">
                <a:solidFill>
                  <a:schemeClr val="bg1"/>
                </a:solidFill>
                <a:latin typeface="+mj-lt"/>
              </a:rPr>
              <a:t>George M. </a:t>
            </a:r>
            <a:r>
              <a:rPr lang="en-US" sz="2000" cap="small" dirty="0" err="1" smtClean="0">
                <a:solidFill>
                  <a:schemeClr val="bg1"/>
                </a:solidFill>
                <a:latin typeface="+mj-lt"/>
              </a:rPr>
              <a:t>Andonie</a:t>
            </a:r>
            <a:r>
              <a:rPr lang="en-US" sz="2000" cap="small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│ Construction Option</a:t>
            </a:r>
            <a:endParaRPr lang="en-US" sz="2000" cap="sm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354800" y="762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cap="small" dirty="0" err="1" smtClean="0">
                <a:solidFill>
                  <a:schemeClr val="bg1"/>
                </a:solidFill>
              </a:rPr>
              <a:t>Geisinger</a:t>
            </a:r>
            <a:r>
              <a:rPr lang="en-US" sz="2400" cap="small" dirty="0" smtClean="0">
                <a:solidFill>
                  <a:schemeClr val="bg1"/>
                </a:solidFill>
              </a:rPr>
              <a:t> Grays Woods </a:t>
            </a:r>
          </a:p>
          <a:p>
            <a:pPr algn="r"/>
            <a:r>
              <a:rPr lang="en-US" sz="2400" cap="small" dirty="0" smtClean="0">
                <a:solidFill>
                  <a:schemeClr val="bg1"/>
                </a:solidFill>
              </a:rPr>
              <a:t>Ambulatory Care Campus – Phase II</a:t>
            </a:r>
          </a:p>
        </p:txBody>
      </p:sp>
      <p:pic>
        <p:nvPicPr>
          <p:cNvPr id="21" name="Picture 2" descr="E:\Thesis (USB)\CPEP Assignments\Abstract\Cover Pictu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087" y="76200"/>
            <a:ext cx="1879713" cy="934652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52400" y="228600"/>
            <a:ext cx="1240631" cy="576262"/>
            <a:chOff x="54769" y="76200"/>
            <a:chExt cx="1240631" cy="576262"/>
          </a:xfrm>
        </p:grpSpPr>
        <p:pic>
          <p:nvPicPr>
            <p:cNvPr id="23" name="Picture 2" descr="http://water.engr.psu.edu/wagener/Pictures/PennState001.gif"/>
            <p:cNvPicPr>
              <a:picLocks noChangeAspect="1" noChangeArrowheads="1"/>
            </p:cNvPicPr>
            <p:nvPr/>
          </p:nvPicPr>
          <p:blipFill rotWithShape="1"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465"/>
            <a:stretch/>
          </p:blipFill>
          <p:spPr bwMode="auto">
            <a:xfrm>
              <a:off x="54769" y="76200"/>
              <a:ext cx="921861" cy="216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V:\Desktop\pennstate-logo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67"/>
            <a:stretch/>
          </p:blipFill>
          <p:spPr bwMode="auto">
            <a:xfrm>
              <a:off x="76200" y="293003"/>
              <a:ext cx="1219200" cy="359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5" name="Straight Connector 24"/>
          <p:cNvCxnSpPr/>
          <p:nvPr/>
        </p:nvCxnSpPr>
        <p:spPr>
          <a:xfrm>
            <a:off x="9144000" y="-163513"/>
            <a:ext cx="0" cy="1154113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288000" y="-152400"/>
            <a:ext cx="0" cy="1154113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6424578"/>
            <a:ext cx="27432000" cy="43342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3"/>
          <p:cNvSpPr txBox="1">
            <a:spLocks/>
          </p:cNvSpPr>
          <p:nvPr/>
        </p:nvSpPr>
        <p:spPr>
          <a:xfrm>
            <a:off x="4038600" y="6096000"/>
            <a:ext cx="23393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April 16, 2014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4495800" y="990600"/>
            <a:ext cx="4267200" cy="77251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600" b="1" u="sng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Outline: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Introduction</a:t>
            </a:r>
            <a:endParaRPr lang="en-US" sz="1500" cap="small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Project Overview</a:t>
            </a:r>
          </a:p>
          <a:p>
            <a:pPr>
              <a:spcAft>
                <a:spcPts val="1200"/>
              </a:spcAft>
            </a:pPr>
            <a:r>
              <a:rPr lang="en-US" sz="1500" b="1" cap="small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Analysis #1: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In-Place vs.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Development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Implementation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IV. Analysis #2: Façade Prefabrication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 vs. Prefabricated Façade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Schedule, Cost &amp; Site Logistics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Analysis #3: Revaluating Composite Slab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Lightweight vs. Normal Concrete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Impacts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</a:t>
            </a:r>
            <a:r>
              <a:rPr lang="en-US" sz="15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VI. Final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VII. Acknowledgements</a:t>
            </a:r>
            <a:endParaRPr lang="en-US" sz="1500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0" y="990600"/>
            <a:ext cx="4267200" cy="5526000"/>
            <a:chOff x="0" y="990600"/>
            <a:chExt cx="4267200" cy="5526000"/>
          </a:xfrm>
        </p:grpSpPr>
        <p:sp>
          <p:nvSpPr>
            <p:cNvPr id="31" name="Rectangle 30"/>
            <p:cNvSpPr/>
            <p:nvPr/>
          </p:nvSpPr>
          <p:spPr>
            <a:xfrm>
              <a:off x="5862" y="990600"/>
              <a:ext cx="3880338" cy="54102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0" y="990600"/>
              <a:ext cx="4267200" cy="5526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1600" b="1" u="sng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Presentation Outline: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I. Introduction</a:t>
              </a:r>
              <a:endParaRPr lang="en-US" sz="16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II. Project Overview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b="1" cap="small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Analysis #1: Virtual Mockups</a:t>
              </a:r>
            </a:p>
            <a:p>
              <a:pPr marL="336550" lvl="1">
                <a:lnSpc>
                  <a:spcPct val="114000"/>
                </a:lnSpc>
                <a:spcAft>
                  <a:spcPts val="1200"/>
                </a:spcAft>
              </a:pPr>
              <a:r>
                <a:rPr lang="en-US" sz="15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Problem Identification</a:t>
              </a:r>
            </a:p>
            <a:p>
              <a:pPr marL="336550" lvl="1">
                <a:lnSpc>
                  <a:spcPct val="114000"/>
                </a:lnSpc>
                <a:spcAft>
                  <a:spcPts val="1200"/>
                </a:spcAft>
              </a:pPr>
              <a:r>
                <a:rPr lang="en-US" sz="15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Virtual Mockup Development</a:t>
              </a:r>
            </a:p>
            <a:p>
              <a:pPr marL="336550" lvl="1">
                <a:lnSpc>
                  <a:spcPct val="114000"/>
                </a:lnSpc>
                <a:spcAft>
                  <a:spcPts val="1200"/>
                </a:spcAft>
              </a:pPr>
              <a:r>
                <a:rPr lang="en-US" sz="1500" b="1" cap="small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Virtual Mockup Application</a:t>
              </a:r>
            </a:p>
            <a:p>
              <a:pPr marL="336550" lvl="1">
                <a:lnSpc>
                  <a:spcPct val="114000"/>
                </a:lnSpc>
                <a:spcAft>
                  <a:spcPts val="1200"/>
                </a:spcAft>
              </a:pPr>
              <a:r>
                <a:rPr lang="en-US" sz="15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Implementation &amp; Recommendation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IV</a:t>
              </a: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Analysis #2: Façade Prefabrication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V. Analysis #3: Revaluating Comp. Slab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VI. Final Recommendations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VII. Acknowledgements</a:t>
              </a:r>
            </a:p>
            <a:p>
              <a:pPr>
                <a:spcAft>
                  <a:spcPts val="1800"/>
                </a:spcAft>
              </a:pPr>
              <a:endParaRPr lang="en-US" sz="1600" cap="small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0" y="9906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64008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itle 1"/>
          <p:cNvSpPr txBox="1">
            <a:spLocks/>
          </p:cNvSpPr>
          <p:nvPr/>
        </p:nvSpPr>
        <p:spPr>
          <a:xfrm>
            <a:off x="9144000" y="0"/>
            <a:ext cx="914400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Book Antiqua" panose="02040602050305030304" pitchFamily="18" charset="0"/>
              </a:rPr>
              <a:t>Virtual Model Application</a:t>
            </a:r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3877067" y="1066800"/>
            <a:ext cx="5257800" cy="5422089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b="1" u="sng" dirty="0" smtClean="0">
                <a:solidFill>
                  <a:schemeClr val="accent1">
                    <a:lumMod val="50000"/>
                  </a:schemeClr>
                </a:solidFill>
              </a:rPr>
              <a:t>Model Application:</a:t>
            </a: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400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Model Walkthrough: 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First Person Controller (FPC)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Computer/</a:t>
            </a:r>
            <a:r>
              <a:rPr lang="en-US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Iconn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Lab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endParaRPr lang="en-US" sz="800" u="sng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400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Design Review: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Functionality &amp; Room Layout</a:t>
            </a:r>
          </a:p>
          <a:p>
            <a:pPr lvl="3">
              <a:lnSpc>
                <a:spcPct val="12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Check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Clearances</a:t>
            </a:r>
          </a:p>
          <a:p>
            <a:pPr lvl="3">
              <a:lnSpc>
                <a:spcPct val="12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Equipment/Casework Location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12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Mounting heights</a:t>
            </a:r>
          </a:p>
          <a:p>
            <a:pPr lvl="3">
              <a:lnSpc>
                <a:spcPct val="12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General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Appearance</a:t>
            </a: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endParaRPr lang="en-US" sz="800" u="sng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400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Provide Feedback: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Online Survey Completion</a:t>
            </a:r>
            <a:endParaRPr lang="en-US" sz="2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6156" name="Picture 12" descr="E:\Thesis (USB)\Progress\Progress\Tech Analyses\1 - Virtual Mockups\Screenshots\ER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6" r="50000" b="5029"/>
          <a:stretch/>
        </p:blipFill>
        <p:spPr bwMode="auto">
          <a:xfrm>
            <a:off x="14247904" y="4118314"/>
            <a:ext cx="3268572" cy="220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E:\Thesis (USB)\Progress\Progress\Tech Analyses\1 - Virtual Mockups\Screenshots\Menu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0" r="50000" b="5225"/>
          <a:stretch/>
        </p:blipFill>
        <p:spPr bwMode="auto">
          <a:xfrm>
            <a:off x="9753600" y="1435100"/>
            <a:ext cx="3352800" cy="226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4" descr="E:\Thesis (USB)\Progress\Progress\Tech Analyses\1 - Virtual Mockups\Screenshots\OR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9" r="50000" b="5095"/>
          <a:stretch/>
        </p:blipFill>
        <p:spPr bwMode="auto">
          <a:xfrm>
            <a:off x="9753601" y="4065451"/>
            <a:ext cx="3352800" cy="225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5" descr="E:\Thesis (USB)\Progress\Progress\Tech Analyses\1 - Virtual Mockups\Screenshots\Survey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9400" y="1440281"/>
            <a:ext cx="3267075" cy="224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215959" y="1114183"/>
            <a:ext cx="1479251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>
              <a:lnSpc>
                <a:spcPct val="120000"/>
              </a:lnSpc>
              <a:spcBef>
                <a:spcPts val="0"/>
              </a:spcBef>
            </a:pPr>
            <a:r>
              <a:rPr lang="en-US" sz="1500" u="sng" dirty="0" smtClean="0">
                <a:latin typeface="Calibri" panose="020F0502020204030204" pitchFamily="34" charset="0"/>
              </a:rPr>
              <a:t>Welcome Menu:</a:t>
            </a:r>
            <a:endParaRPr lang="en-US" sz="1500" u="sng" dirty="0">
              <a:latin typeface="Calibri" panose="020F05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3711581" y="1101327"/>
            <a:ext cx="1493422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>
              <a:lnSpc>
                <a:spcPct val="120000"/>
              </a:lnSpc>
              <a:spcBef>
                <a:spcPts val="0"/>
              </a:spcBef>
            </a:pPr>
            <a:r>
              <a:rPr lang="en-US" sz="1500" u="sng" dirty="0" smtClean="0">
                <a:latin typeface="Calibri" panose="020F0502020204030204" pitchFamily="34" charset="0"/>
              </a:rPr>
              <a:t>Feedback Survey</a:t>
            </a:r>
            <a:endParaRPr lang="en-US" sz="1500" u="sng" dirty="0">
              <a:latin typeface="Calibri" panose="020F05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299779" y="3724033"/>
            <a:ext cx="2684709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>
              <a:lnSpc>
                <a:spcPct val="120000"/>
              </a:lnSpc>
              <a:spcBef>
                <a:spcPts val="0"/>
              </a:spcBef>
            </a:pPr>
            <a:r>
              <a:rPr lang="en-US" sz="1500" u="sng" dirty="0" smtClean="0">
                <a:latin typeface="Calibri" panose="020F0502020204030204" pitchFamily="34" charset="0"/>
              </a:rPr>
              <a:t>Operating Room Design Review:</a:t>
            </a:r>
            <a:endParaRPr lang="en-US" sz="1500" u="sng" dirty="0">
              <a:latin typeface="Calibri" panose="020F05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3706639" y="3724033"/>
            <a:ext cx="2748829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>
              <a:lnSpc>
                <a:spcPct val="120000"/>
              </a:lnSpc>
              <a:spcBef>
                <a:spcPts val="0"/>
              </a:spcBef>
            </a:pPr>
            <a:r>
              <a:rPr lang="en-US" sz="1500" u="sng" dirty="0" smtClean="0">
                <a:latin typeface="Calibri" panose="020F0502020204030204" pitchFamily="34" charset="0"/>
              </a:rPr>
              <a:t>Endoscopy Room Design Review:</a:t>
            </a:r>
            <a:endParaRPr lang="en-US" sz="1500" u="sng" dirty="0">
              <a:latin typeface="Calibri" panose="020F0502020204030204" pitchFamily="34" charset="0"/>
            </a:endParaRPr>
          </a:p>
        </p:txBody>
      </p:sp>
      <p:pic>
        <p:nvPicPr>
          <p:cNvPr id="3" name="Virtual Mockup (30s - Final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396249" y="1175315"/>
            <a:ext cx="8883351" cy="499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7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990600"/>
            <a:ext cx="27432000" cy="55863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7432000" cy="97155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0" y="762000"/>
            <a:ext cx="27432000" cy="1219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44000" y="-914400"/>
            <a:ext cx="9144000" cy="8382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-914400"/>
            <a:ext cx="9144000" cy="8382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8288000" y="-914400"/>
            <a:ext cx="9144000" cy="8382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27432000" cy="907198"/>
          </a:xfrm>
          <a:prstGeom prst="rect">
            <a:avLst/>
          </a:prstGeom>
          <a:solidFill>
            <a:srgbClr val="30303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44000" y="0"/>
            <a:ext cx="914400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Book Antiqua" panose="02040602050305030304" pitchFamily="18" charset="0"/>
              </a:rPr>
              <a:t>Virtual Mockup Implementation</a:t>
            </a:r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3000" y="2856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small" dirty="0" smtClean="0">
                <a:solidFill>
                  <a:schemeClr val="bg1"/>
                </a:solidFill>
                <a:latin typeface="+mj-lt"/>
              </a:rPr>
              <a:t>George M. </a:t>
            </a:r>
            <a:r>
              <a:rPr lang="en-US" sz="2000" cap="small" dirty="0" err="1" smtClean="0">
                <a:solidFill>
                  <a:schemeClr val="bg1"/>
                </a:solidFill>
                <a:latin typeface="+mj-lt"/>
              </a:rPr>
              <a:t>Andonie</a:t>
            </a:r>
            <a:r>
              <a:rPr lang="en-US" sz="2000" cap="small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│ Construction Option</a:t>
            </a:r>
            <a:endParaRPr lang="en-US" sz="2000" cap="sm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354800" y="762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cap="small" dirty="0" err="1" smtClean="0">
                <a:solidFill>
                  <a:schemeClr val="bg1"/>
                </a:solidFill>
              </a:rPr>
              <a:t>Geisinger</a:t>
            </a:r>
            <a:r>
              <a:rPr lang="en-US" sz="2400" cap="small" dirty="0" smtClean="0">
                <a:solidFill>
                  <a:schemeClr val="bg1"/>
                </a:solidFill>
              </a:rPr>
              <a:t> Grays Woods </a:t>
            </a:r>
          </a:p>
          <a:p>
            <a:pPr algn="r"/>
            <a:r>
              <a:rPr lang="en-US" sz="2400" cap="small" dirty="0" smtClean="0">
                <a:solidFill>
                  <a:schemeClr val="bg1"/>
                </a:solidFill>
              </a:rPr>
              <a:t>Ambulatory Care Campus – Phase II</a:t>
            </a:r>
          </a:p>
        </p:txBody>
      </p:sp>
      <p:pic>
        <p:nvPicPr>
          <p:cNvPr id="21" name="Picture 2" descr="E:\Thesis (USB)\CPEP Assignments\Abstract\Cover Pi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087" y="76200"/>
            <a:ext cx="1879713" cy="934652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52400" y="228600"/>
            <a:ext cx="1240631" cy="576262"/>
            <a:chOff x="54769" y="76200"/>
            <a:chExt cx="1240631" cy="576262"/>
          </a:xfrm>
        </p:grpSpPr>
        <p:pic>
          <p:nvPicPr>
            <p:cNvPr id="23" name="Picture 2" descr="http://water.engr.psu.edu/wagener/Pictures/PennState001.gif"/>
            <p:cNvPicPr>
              <a:picLocks noChangeAspect="1" noChangeArrowheads="1"/>
            </p:cNvPicPr>
            <p:nvPr/>
          </p:nvPicPr>
          <p:blipFill rotWithShape="1"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465"/>
            <a:stretch/>
          </p:blipFill>
          <p:spPr bwMode="auto">
            <a:xfrm>
              <a:off x="54769" y="76200"/>
              <a:ext cx="921861" cy="216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V:\Desktop\pennstate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67"/>
            <a:stretch/>
          </p:blipFill>
          <p:spPr bwMode="auto">
            <a:xfrm>
              <a:off x="76200" y="293003"/>
              <a:ext cx="1219200" cy="359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5" name="Straight Connector 24"/>
          <p:cNvCxnSpPr/>
          <p:nvPr/>
        </p:nvCxnSpPr>
        <p:spPr>
          <a:xfrm>
            <a:off x="9144000" y="-163513"/>
            <a:ext cx="0" cy="1154113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288000" y="-152400"/>
            <a:ext cx="0" cy="1154113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76200" y="6424578"/>
            <a:ext cx="27432000" cy="43342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3"/>
          <p:cNvSpPr txBox="1">
            <a:spLocks/>
          </p:cNvSpPr>
          <p:nvPr/>
        </p:nvSpPr>
        <p:spPr>
          <a:xfrm>
            <a:off x="4038600" y="6096000"/>
            <a:ext cx="23393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April 16, 2014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4495800" y="990600"/>
            <a:ext cx="4267200" cy="77251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600" b="1" u="sng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Outline: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Introduction</a:t>
            </a:r>
            <a:endParaRPr lang="en-US" sz="1500" cap="small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Project Overview</a:t>
            </a:r>
          </a:p>
          <a:p>
            <a:pPr>
              <a:spcAft>
                <a:spcPts val="1200"/>
              </a:spcAft>
            </a:pPr>
            <a:r>
              <a:rPr lang="en-US" sz="1500" b="1" cap="small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Analysis #1: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In-Place vs.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Development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Implementation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IV. Analysis #2: Façade Prefabrication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 vs. Prefabricated Façade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Schedule, Cost &amp; Site Logistics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Analysis #3: Revaluating Composite Slab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Lightweight vs. Normal Concrete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Impacts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</a:t>
            </a:r>
            <a:r>
              <a:rPr lang="en-US" sz="15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VI. Final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VII. Acknowledgements</a:t>
            </a:r>
            <a:endParaRPr lang="en-US" sz="1500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0" y="990600"/>
            <a:ext cx="4267200" cy="5526000"/>
            <a:chOff x="0" y="990600"/>
            <a:chExt cx="4267200" cy="5526000"/>
          </a:xfrm>
        </p:grpSpPr>
        <p:sp>
          <p:nvSpPr>
            <p:cNvPr id="31" name="Rectangle 30"/>
            <p:cNvSpPr/>
            <p:nvPr/>
          </p:nvSpPr>
          <p:spPr>
            <a:xfrm>
              <a:off x="5862" y="990600"/>
              <a:ext cx="3880338" cy="54102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0" y="990600"/>
              <a:ext cx="4267200" cy="5526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1600" b="1" u="sng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Presentation Outline: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I. Introduction</a:t>
              </a:r>
              <a:endParaRPr lang="en-US" sz="16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II. Project Overview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b="1" cap="small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Analysis #1: Virtual Mockups</a:t>
              </a:r>
            </a:p>
            <a:p>
              <a:pPr marL="336550" lvl="1">
                <a:lnSpc>
                  <a:spcPct val="114000"/>
                </a:lnSpc>
                <a:spcAft>
                  <a:spcPts val="1200"/>
                </a:spcAft>
              </a:pPr>
              <a:r>
                <a:rPr lang="en-US" sz="15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Problem Identification</a:t>
              </a:r>
            </a:p>
            <a:p>
              <a:pPr marL="336550" lvl="1">
                <a:lnSpc>
                  <a:spcPct val="114000"/>
                </a:lnSpc>
                <a:spcAft>
                  <a:spcPts val="1200"/>
                </a:spcAft>
              </a:pPr>
              <a:r>
                <a:rPr lang="en-US" sz="15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Virtual Mockup Development</a:t>
              </a:r>
            </a:p>
            <a:p>
              <a:pPr marL="336550" lvl="1">
                <a:lnSpc>
                  <a:spcPct val="114000"/>
                </a:lnSpc>
                <a:spcAft>
                  <a:spcPts val="1200"/>
                </a:spcAft>
              </a:pPr>
              <a:r>
                <a:rPr lang="en-US" sz="15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Virtual Mockup Application</a:t>
              </a:r>
            </a:p>
            <a:p>
              <a:pPr marL="336550" lvl="1">
                <a:lnSpc>
                  <a:spcPct val="114000"/>
                </a:lnSpc>
                <a:spcAft>
                  <a:spcPts val="1200"/>
                </a:spcAft>
              </a:pPr>
              <a:r>
                <a:rPr lang="en-US" sz="1500" b="1" cap="small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Implementation &amp; Recommendation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IV</a:t>
              </a: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Analysis #2: Façade Prefabrication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V. Analysis #3: Revaluating Comp. Slab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VI. Final Recommendations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VII. Acknowledgements</a:t>
              </a:r>
            </a:p>
            <a:p>
              <a:pPr>
                <a:spcAft>
                  <a:spcPts val="1800"/>
                </a:spcAft>
              </a:pPr>
              <a:endParaRPr lang="en-US" sz="1600" cap="small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0" y="9906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64008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"/>
          <p:cNvSpPr txBox="1">
            <a:spLocks/>
          </p:cNvSpPr>
          <p:nvPr/>
        </p:nvSpPr>
        <p:spPr>
          <a:xfrm>
            <a:off x="3886200" y="1104900"/>
            <a:ext cx="5257800" cy="5085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sz="2600" b="1" u="sng" dirty="0" smtClean="0">
                <a:solidFill>
                  <a:schemeClr val="accent1">
                    <a:lumMod val="50000"/>
                  </a:schemeClr>
                </a:solidFill>
              </a:rPr>
              <a:t>Time Requirements:</a:t>
            </a:r>
            <a:endParaRPr lang="en-US" sz="2600" b="1" u="sng" dirty="0" smtClean="0"/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3886200" y="4267200"/>
            <a:ext cx="5257800" cy="4335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sz="2400" b="1" u="sng" dirty="0" smtClean="0">
                <a:solidFill>
                  <a:schemeClr val="accent1">
                    <a:lumMod val="50000"/>
                  </a:schemeClr>
                </a:solidFill>
              </a:rPr>
              <a:t>Cost Implications:</a:t>
            </a:r>
            <a:endParaRPr lang="en-US" sz="2400" b="1" u="sng" dirty="0" smtClean="0"/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18288000" y="1104900"/>
            <a:ext cx="8102543" cy="529590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b="1" u="sng" dirty="0">
                <a:solidFill>
                  <a:schemeClr val="accent1">
                    <a:lumMod val="50000"/>
                  </a:schemeClr>
                </a:solidFill>
              </a:rPr>
              <a:t>Recommendation:</a:t>
            </a: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Implement Virtual 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Mockups for Operating &amp; Endoscopy Rooms</a:t>
            </a: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</a:pPr>
            <a:endParaRPr lang="en-US" b="1" u="sng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b="1" u="sng" dirty="0" smtClean="0">
                <a:solidFill>
                  <a:schemeClr val="accent1">
                    <a:lumMod val="50000"/>
                  </a:schemeClr>
                </a:solidFill>
              </a:rPr>
              <a:t>Potential Value Added:</a:t>
            </a: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Streamlining the design and construction process</a:t>
            </a: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Subcontractor &amp; 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end user feedback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Reduce project waste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(time &amp; cost)</a:t>
            </a: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Strong visualization/communication tool</a:t>
            </a: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Ensuring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the end product meets owner’s needs</a:t>
            </a: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No disturbance to project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s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chedule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</a:pPr>
            <a:endParaRPr lang="en-US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044577"/>
              </p:ext>
            </p:extLst>
          </p:nvPr>
        </p:nvGraphicFramePr>
        <p:xfrm>
          <a:off x="4114800" y="1649922"/>
          <a:ext cx="4953000" cy="2769108"/>
        </p:xfrm>
        <a:graphic>
          <a:graphicData uri="http://schemas.openxmlformats.org/drawingml/2006/table">
            <a:tbl>
              <a:tblPr firstRow="1" firstCol="1" bandRow="1"/>
              <a:tblGrid>
                <a:gridCol w="317012"/>
                <a:gridCol w="3340588"/>
                <a:gridCol w="1295400"/>
              </a:tblGrid>
              <a:tr h="263436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Time Requirement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1766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Step Description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Duration (Hrs.)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</a:tr>
              <a:tr h="16935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</a:t>
                      </a:r>
                      <a:endParaRPr lang="en-US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Obtained Existing Revit Model</a:t>
                      </a:r>
                      <a:endParaRPr lang="en-US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</a:t>
                      </a:r>
                      <a:endParaRPr lang="en-US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935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</a:t>
                      </a:r>
                      <a:endParaRPr lang="en-US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Combine Architectural &amp; MEP Revit Models</a:t>
                      </a:r>
                      <a:endParaRPr lang="en-US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n-US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935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3.</a:t>
                      </a:r>
                      <a:endParaRPr lang="en-US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Strip Out Revit Model</a:t>
                      </a:r>
                      <a:endParaRPr lang="en-US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0.5</a:t>
                      </a:r>
                      <a:endParaRPr lang="en-US" sz="14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935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4.</a:t>
                      </a:r>
                      <a:endParaRPr lang="en-US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Model all Owner Furnished Equipment</a:t>
                      </a:r>
                      <a:endParaRPr lang="en-US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en-US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935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5.</a:t>
                      </a:r>
                      <a:endParaRPr lang="en-US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Export Model to 3Ds Max</a:t>
                      </a:r>
                      <a:endParaRPr lang="en-US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935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6.</a:t>
                      </a:r>
                      <a:endParaRPr lang="en-US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Export Model to Unity</a:t>
                      </a:r>
                      <a:endParaRPr lang="en-US" sz="14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935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7.</a:t>
                      </a:r>
                      <a:endParaRPr lang="en-US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Develop Scripting and Textures in Unity</a:t>
                      </a:r>
                      <a:endParaRPr lang="en-US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en-US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16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8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20.5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Hrs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8B"/>
                    </a:solidFill>
                  </a:tcPr>
                </a:tc>
              </a:tr>
              <a:tr h="206985">
                <a:tc gridSpan="3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320000"/>
              </p:ext>
            </p:extLst>
          </p:nvPr>
        </p:nvGraphicFramePr>
        <p:xfrm>
          <a:off x="4114800" y="4795670"/>
          <a:ext cx="4876800" cy="1600630"/>
        </p:xfrm>
        <a:graphic>
          <a:graphicData uri="http://schemas.openxmlformats.org/drawingml/2006/table">
            <a:tbl>
              <a:tblPr firstRow="1" firstCol="1" bandRow="1"/>
              <a:tblGrid>
                <a:gridCol w="2286000"/>
                <a:gridCol w="533400"/>
                <a:gridCol w="1143000"/>
                <a:gridCol w="914400"/>
              </a:tblGrid>
              <a:tr h="286303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Cost Summary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02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Item Description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Mhrs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Hourly Wage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 Cost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C8A"/>
                    </a:solidFill>
                  </a:tcPr>
                </a:tc>
              </a:tr>
              <a:tr h="23424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Develop &amp; Modify Model</a:t>
                      </a:r>
                      <a:endParaRPr lang="en-US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23</a:t>
                      </a:r>
                      <a:endParaRPr lang="en-US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$35/</a:t>
                      </a:r>
                      <a:r>
                        <a:rPr lang="en-US" sz="1400" b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hr</a:t>
                      </a:r>
                      <a:endParaRPr lang="en-US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$805</a:t>
                      </a:r>
                      <a:endParaRPr lang="en-US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424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Design-Review Meetings (GC)</a:t>
                      </a:r>
                      <a:endParaRPr lang="en-US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50</a:t>
                      </a:r>
                      <a:endParaRPr lang="en-US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$65/</a:t>
                      </a:r>
                      <a:r>
                        <a:rPr lang="en-US" sz="1400" b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hr</a:t>
                      </a:r>
                      <a:endParaRPr lang="en-US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$3,250</a:t>
                      </a:r>
                      <a:endParaRPr lang="en-US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6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8B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$4,055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8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2908">
                <a:tc gridSpan="4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*Costs taken from RS Means 2013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4" name="Content Placeholder 2"/>
          <p:cNvSpPr txBox="1">
            <a:spLocks/>
          </p:cNvSpPr>
          <p:nvPr/>
        </p:nvSpPr>
        <p:spPr>
          <a:xfrm>
            <a:off x="9144000" y="1257300"/>
            <a:ext cx="9144000" cy="516727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 smtClean="0">
                <a:solidFill>
                  <a:schemeClr val="accent1">
                    <a:lumMod val="50000"/>
                  </a:schemeClr>
                </a:solidFill>
              </a:rPr>
              <a:t>Schedule Implications: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400" b="1" u="sng" dirty="0">
              <a:solidFill>
                <a:schemeClr val="accent1">
                  <a:lumMod val="50000"/>
                </a:schemeClr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400" b="1" u="sng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400" b="1" u="sng" dirty="0">
              <a:solidFill>
                <a:schemeClr val="accent1">
                  <a:lumMod val="50000"/>
                </a:schemeClr>
              </a:solidFill>
            </a:endParaRP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</a:pPr>
            <a:endParaRPr lang="en-US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</a:pPr>
            <a:endParaRPr lang="en-US" sz="12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</a:pPr>
            <a:endParaRPr 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</a:pPr>
            <a:endParaRPr lang="en-US" sz="12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</a:pPr>
            <a:endParaRPr lang="en-US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</a:pPr>
            <a:endParaRPr lang="en-US" sz="39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</a:pPr>
            <a:r>
              <a:rPr lang="en-US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Design Phase: Implement Early</a:t>
            </a:r>
          </a:p>
          <a:p>
            <a:pPr marL="1051560" lvl="2" indent="-457200">
              <a:lnSpc>
                <a:spcPct val="120000"/>
              </a:lnSpc>
              <a:spcBef>
                <a:spcPts val="0"/>
              </a:spcBef>
            </a:pP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Design-Review meetings between project participants &amp; end users</a:t>
            </a:r>
          </a:p>
          <a:p>
            <a:pPr marL="1051560" lvl="2" indent="-457200">
              <a:lnSpc>
                <a:spcPct val="120000"/>
              </a:lnSpc>
              <a:spcBef>
                <a:spcPts val="0"/>
              </a:spcBef>
            </a:pP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Changes can be costly to implement later in the project lifecycle</a:t>
            </a:r>
          </a:p>
          <a:p>
            <a:pPr marL="777240" lvl="1" indent="-457200">
              <a:lnSpc>
                <a:spcPct val="120000"/>
              </a:lnSpc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Construction Phase: Visual communication of built space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8199" name="Picture 7" descr="C:\Users\gma5074\Desktop\Schedule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4739" y="1905000"/>
            <a:ext cx="5938694" cy="277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72" name="Group 11271"/>
          <p:cNvGrpSpPr/>
          <p:nvPr/>
        </p:nvGrpSpPr>
        <p:grpSpPr>
          <a:xfrm>
            <a:off x="10420350" y="1676400"/>
            <a:ext cx="6372225" cy="3191510"/>
            <a:chOff x="10420350" y="2209800"/>
            <a:chExt cx="6372225" cy="3191510"/>
          </a:xfrm>
        </p:grpSpPr>
        <p:pic>
          <p:nvPicPr>
            <p:cNvPr id="90" name="Picture 7" descr="C:\Users\gma5074\Desktop\Schedule2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84739" y="2402032"/>
              <a:ext cx="5938694" cy="277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1" name="Group 90"/>
            <p:cNvGrpSpPr/>
            <p:nvPr/>
          </p:nvGrpSpPr>
          <p:grpSpPr>
            <a:xfrm>
              <a:off x="10420350" y="2209800"/>
              <a:ext cx="6372225" cy="3191510"/>
              <a:chOff x="10420350" y="1701703"/>
              <a:chExt cx="6372225" cy="3191510"/>
            </a:xfrm>
          </p:grpSpPr>
          <p:grpSp>
            <p:nvGrpSpPr>
              <p:cNvPr id="92" name="Group 91"/>
              <p:cNvGrpSpPr/>
              <p:nvPr/>
            </p:nvGrpSpPr>
            <p:grpSpPr>
              <a:xfrm>
                <a:off x="10668000" y="1704648"/>
                <a:ext cx="6024973" cy="3188565"/>
                <a:chOff x="10668000" y="1704648"/>
                <a:chExt cx="6024973" cy="3188565"/>
              </a:xfrm>
            </p:grpSpPr>
            <p:sp>
              <p:nvSpPr>
                <p:cNvPr id="94" name="Freeform 93"/>
                <p:cNvSpPr/>
                <p:nvPr/>
              </p:nvSpPr>
              <p:spPr>
                <a:xfrm>
                  <a:off x="10883900" y="1993900"/>
                  <a:ext cx="5556250" cy="2552700"/>
                </a:xfrm>
                <a:custGeom>
                  <a:avLst/>
                  <a:gdLst>
                    <a:gd name="connsiteX0" fmla="*/ 0 w 5556250"/>
                    <a:gd name="connsiteY0" fmla="*/ 0 h 2552700"/>
                    <a:gd name="connsiteX1" fmla="*/ 184150 w 5556250"/>
                    <a:gd name="connsiteY1" fmla="*/ 323850 h 2552700"/>
                    <a:gd name="connsiteX2" fmla="*/ 495300 w 5556250"/>
                    <a:gd name="connsiteY2" fmla="*/ 736600 h 2552700"/>
                    <a:gd name="connsiteX3" fmla="*/ 958850 w 5556250"/>
                    <a:gd name="connsiteY3" fmla="*/ 1174750 h 2552700"/>
                    <a:gd name="connsiteX4" fmla="*/ 1422400 w 5556250"/>
                    <a:gd name="connsiteY4" fmla="*/ 1492250 h 2552700"/>
                    <a:gd name="connsiteX5" fmla="*/ 1879600 w 5556250"/>
                    <a:gd name="connsiteY5" fmla="*/ 1746250 h 2552700"/>
                    <a:gd name="connsiteX6" fmla="*/ 2540000 w 5556250"/>
                    <a:gd name="connsiteY6" fmla="*/ 2032000 h 2552700"/>
                    <a:gd name="connsiteX7" fmla="*/ 3289300 w 5556250"/>
                    <a:gd name="connsiteY7" fmla="*/ 2273300 h 2552700"/>
                    <a:gd name="connsiteX8" fmla="*/ 4171950 w 5556250"/>
                    <a:gd name="connsiteY8" fmla="*/ 2444750 h 2552700"/>
                    <a:gd name="connsiteX9" fmla="*/ 4679950 w 5556250"/>
                    <a:gd name="connsiteY9" fmla="*/ 2514600 h 2552700"/>
                    <a:gd name="connsiteX10" fmla="*/ 5556250 w 5556250"/>
                    <a:gd name="connsiteY10" fmla="*/ 2552700 h 255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556250" h="2552700">
                      <a:moveTo>
                        <a:pt x="0" y="0"/>
                      </a:moveTo>
                      <a:cubicBezTo>
                        <a:pt x="50800" y="100541"/>
                        <a:pt x="101600" y="201083"/>
                        <a:pt x="184150" y="323850"/>
                      </a:cubicBezTo>
                      <a:cubicBezTo>
                        <a:pt x="266700" y="446617"/>
                        <a:pt x="366183" y="594783"/>
                        <a:pt x="495300" y="736600"/>
                      </a:cubicBezTo>
                      <a:cubicBezTo>
                        <a:pt x="624417" y="878417"/>
                        <a:pt x="804333" y="1048808"/>
                        <a:pt x="958850" y="1174750"/>
                      </a:cubicBezTo>
                      <a:cubicBezTo>
                        <a:pt x="1113367" y="1300692"/>
                        <a:pt x="1268942" y="1397000"/>
                        <a:pt x="1422400" y="1492250"/>
                      </a:cubicBezTo>
                      <a:cubicBezTo>
                        <a:pt x="1575858" y="1587500"/>
                        <a:pt x="1693333" y="1656292"/>
                        <a:pt x="1879600" y="1746250"/>
                      </a:cubicBezTo>
                      <a:cubicBezTo>
                        <a:pt x="2065867" y="1836208"/>
                        <a:pt x="2305050" y="1944158"/>
                        <a:pt x="2540000" y="2032000"/>
                      </a:cubicBezTo>
                      <a:cubicBezTo>
                        <a:pt x="2774950" y="2119842"/>
                        <a:pt x="3017308" y="2204508"/>
                        <a:pt x="3289300" y="2273300"/>
                      </a:cubicBezTo>
                      <a:cubicBezTo>
                        <a:pt x="3561292" y="2342092"/>
                        <a:pt x="3940175" y="2404533"/>
                        <a:pt x="4171950" y="2444750"/>
                      </a:cubicBezTo>
                      <a:cubicBezTo>
                        <a:pt x="4403725" y="2484967"/>
                        <a:pt x="4449233" y="2496608"/>
                        <a:pt x="4679950" y="2514600"/>
                      </a:cubicBezTo>
                      <a:cubicBezTo>
                        <a:pt x="4910667" y="2532592"/>
                        <a:pt x="5419725" y="2543175"/>
                        <a:pt x="5556250" y="2552700"/>
                      </a:cubicBezTo>
                    </a:path>
                  </a:pathLst>
                </a:custGeom>
                <a:noFill/>
                <a:ln w="22225">
                  <a:solidFill>
                    <a:schemeClr val="accent4">
                      <a:lumMod val="50000"/>
                    </a:schemeClr>
                  </a:solidFill>
                  <a:tailEnd type="triangle" w="lg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Freeform 94"/>
                <p:cNvSpPr/>
                <p:nvPr/>
              </p:nvSpPr>
              <p:spPr>
                <a:xfrm>
                  <a:off x="10922000" y="2038350"/>
                  <a:ext cx="5568950" cy="2552700"/>
                </a:xfrm>
                <a:custGeom>
                  <a:avLst/>
                  <a:gdLst>
                    <a:gd name="connsiteX0" fmla="*/ 0 w 5568950"/>
                    <a:gd name="connsiteY0" fmla="*/ 2552700 h 2552700"/>
                    <a:gd name="connsiteX1" fmla="*/ 438150 w 5568950"/>
                    <a:gd name="connsiteY1" fmla="*/ 2520950 h 2552700"/>
                    <a:gd name="connsiteX2" fmla="*/ 1003300 w 5568950"/>
                    <a:gd name="connsiteY2" fmla="*/ 2476500 h 2552700"/>
                    <a:gd name="connsiteX3" fmla="*/ 1631950 w 5568950"/>
                    <a:gd name="connsiteY3" fmla="*/ 2381250 h 2552700"/>
                    <a:gd name="connsiteX4" fmla="*/ 2266950 w 5568950"/>
                    <a:gd name="connsiteY4" fmla="*/ 2247900 h 2552700"/>
                    <a:gd name="connsiteX5" fmla="*/ 2844800 w 5568950"/>
                    <a:gd name="connsiteY5" fmla="*/ 2070100 h 2552700"/>
                    <a:gd name="connsiteX6" fmla="*/ 3663950 w 5568950"/>
                    <a:gd name="connsiteY6" fmla="*/ 1746250 h 2552700"/>
                    <a:gd name="connsiteX7" fmla="*/ 4140200 w 5568950"/>
                    <a:gd name="connsiteY7" fmla="*/ 1485900 h 2552700"/>
                    <a:gd name="connsiteX8" fmla="*/ 4718050 w 5568950"/>
                    <a:gd name="connsiteY8" fmla="*/ 1066800 h 2552700"/>
                    <a:gd name="connsiteX9" fmla="*/ 5086350 w 5568950"/>
                    <a:gd name="connsiteY9" fmla="*/ 723900 h 2552700"/>
                    <a:gd name="connsiteX10" fmla="*/ 5384800 w 5568950"/>
                    <a:gd name="connsiteY10" fmla="*/ 317500 h 2552700"/>
                    <a:gd name="connsiteX11" fmla="*/ 5568950 w 5568950"/>
                    <a:gd name="connsiteY11" fmla="*/ 0 h 255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568950" h="2552700">
                      <a:moveTo>
                        <a:pt x="0" y="2552700"/>
                      </a:moveTo>
                      <a:lnTo>
                        <a:pt x="438150" y="2520950"/>
                      </a:lnTo>
                      <a:cubicBezTo>
                        <a:pt x="605367" y="2508250"/>
                        <a:pt x="804333" y="2499783"/>
                        <a:pt x="1003300" y="2476500"/>
                      </a:cubicBezTo>
                      <a:cubicBezTo>
                        <a:pt x="1202267" y="2453217"/>
                        <a:pt x="1421342" y="2419350"/>
                        <a:pt x="1631950" y="2381250"/>
                      </a:cubicBezTo>
                      <a:cubicBezTo>
                        <a:pt x="1842558" y="2343150"/>
                        <a:pt x="2064808" y="2299758"/>
                        <a:pt x="2266950" y="2247900"/>
                      </a:cubicBezTo>
                      <a:cubicBezTo>
                        <a:pt x="2469092" y="2196042"/>
                        <a:pt x="2611967" y="2153708"/>
                        <a:pt x="2844800" y="2070100"/>
                      </a:cubicBezTo>
                      <a:cubicBezTo>
                        <a:pt x="3077633" y="1986492"/>
                        <a:pt x="3448050" y="1843617"/>
                        <a:pt x="3663950" y="1746250"/>
                      </a:cubicBezTo>
                      <a:cubicBezTo>
                        <a:pt x="3879850" y="1648883"/>
                        <a:pt x="3964517" y="1599142"/>
                        <a:pt x="4140200" y="1485900"/>
                      </a:cubicBezTo>
                      <a:cubicBezTo>
                        <a:pt x="4315883" y="1372658"/>
                        <a:pt x="4560358" y="1193800"/>
                        <a:pt x="4718050" y="1066800"/>
                      </a:cubicBezTo>
                      <a:cubicBezTo>
                        <a:pt x="4875742" y="939800"/>
                        <a:pt x="4975225" y="848783"/>
                        <a:pt x="5086350" y="723900"/>
                      </a:cubicBezTo>
                      <a:cubicBezTo>
                        <a:pt x="5197475" y="599017"/>
                        <a:pt x="5304367" y="438150"/>
                        <a:pt x="5384800" y="317500"/>
                      </a:cubicBezTo>
                      <a:cubicBezTo>
                        <a:pt x="5465233" y="196850"/>
                        <a:pt x="5517091" y="98425"/>
                        <a:pt x="5568950" y="0"/>
                      </a:cubicBezTo>
                    </a:path>
                  </a:pathLst>
                </a:custGeom>
                <a:noFill/>
                <a:ln w="22225">
                  <a:tailEnd type="triangle" w="lg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TextBox 95"/>
                <p:cNvSpPr txBox="1"/>
                <p:nvPr/>
              </p:nvSpPr>
              <p:spPr>
                <a:xfrm>
                  <a:off x="10668000" y="1704648"/>
                  <a:ext cx="1116011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schemeClr val="accent4">
                          <a:lumMod val="50000"/>
                        </a:schemeClr>
                      </a:solidFill>
                    </a:rPr>
                    <a:t>Impact of Changes</a:t>
                  </a:r>
                  <a:endParaRPr lang="en-US" sz="900" b="1" dirty="0"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97" name="TextBox 96"/>
                <p:cNvSpPr txBox="1"/>
                <p:nvPr/>
              </p:nvSpPr>
              <p:spPr>
                <a:xfrm>
                  <a:off x="15673514" y="1705610"/>
                  <a:ext cx="986167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schemeClr val="accent6">
                          <a:lumMod val="75000"/>
                        </a:schemeClr>
                      </a:solidFill>
                    </a:rPr>
                    <a:t>Cost of Changes</a:t>
                  </a:r>
                  <a:endParaRPr lang="en-US" sz="900" b="1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98" name="TextBox 97"/>
                <p:cNvSpPr txBox="1"/>
                <p:nvPr/>
              </p:nvSpPr>
              <p:spPr>
                <a:xfrm>
                  <a:off x="10668000" y="4661208"/>
                  <a:ext cx="620683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 smtClean="0">
                      <a:solidFill>
                        <a:srgbClr val="000000"/>
                      </a:solidFill>
                    </a:rPr>
                    <a:t>Planning</a:t>
                  </a:r>
                  <a:endParaRPr lang="en-US" sz="9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15711614" y="4662381"/>
                  <a:ext cx="98135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 smtClean="0">
                      <a:solidFill>
                        <a:srgbClr val="000000"/>
                      </a:solidFill>
                    </a:rPr>
                    <a:t>Implementation</a:t>
                  </a:r>
                  <a:endParaRPr lang="en-US" sz="900" dirty="0">
                    <a:solidFill>
                      <a:srgbClr val="000000"/>
                    </a:solidFill>
                  </a:endParaRPr>
                </a:p>
              </p:txBody>
            </p:sp>
          </p:grpSp>
          <p:pic>
            <p:nvPicPr>
              <p:cNvPr id="93" name="Picture 10" descr="C:\Users\gma5074\Downloads\Cost-Impact (Empty).png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56" t="11886" r="12374" b="11421"/>
              <a:stretch/>
            </p:blipFill>
            <p:spPr bwMode="auto">
              <a:xfrm>
                <a:off x="10420350" y="1701703"/>
                <a:ext cx="6372225" cy="31876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4" name="Rectangle 43"/>
          <p:cNvSpPr/>
          <p:nvPr/>
        </p:nvSpPr>
        <p:spPr>
          <a:xfrm>
            <a:off x="10581125" y="4807938"/>
            <a:ext cx="2029723" cy="2400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>
              <a:lnSpc>
                <a:spcPct val="120000"/>
              </a:lnSpc>
              <a:spcBef>
                <a:spcPts val="0"/>
              </a:spcBef>
            </a:pPr>
            <a:r>
              <a:rPr lang="en-US" sz="800" u="sng" dirty="0" smtClean="0">
                <a:latin typeface="Calibri" panose="020F0502020204030204" pitchFamily="34" charset="0"/>
              </a:rPr>
              <a:t>Source:</a:t>
            </a:r>
            <a:r>
              <a:rPr lang="en-US" sz="800" dirty="0" smtClean="0">
                <a:latin typeface="Calibri" panose="020F0502020204030204" pitchFamily="34" charset="0"/>
              </a:rPr>
              <a:t> </a:t>
            </a:r>
            <a:r>
              <a:rPr lang="en-US" sz="800" dirty="0" err="1" smtClean="0">
                <a:latin typeface="Calibri" panose="020F0502020204030204" pitchFamily="34" charset="0"/>
              </a:rPr>
              <a:t>Maing</a:t>
            </a:r>
            <a:r>
              <a:rPr lang="en-US" sz="800" dirty="0" smtClean="0">
                <a:latin typeface="Calibri" panose="020F0502020204030204" pitchFamily="34" charset="0"/>
              </a:rPr>
              <a:t>, M. (2012) </a:t>
            </a:r>
            <a:r>
              <a:rPr lang="en-US" sz="800" i="1" dirty="0" smtClean="0">
                <a:latin typeface="Calibri" panose="020F0502020204030204" pitchFamily="34" charset="0"/>
              </a:rPr>
              <a:t>Physical or Virtual </a:t>
            </a:r>
            <a:endParaRPr lang="en-US" sz="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56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38200"/>
            <a:ext cx="27432000" cy="55863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7432000" cy="97155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0" y="762000"/>
            <a:ext cx="27432000" cy="1219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44000" y="-914400"/>
            <a:ext cx="9144000" cy="8382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-914400"/>
            <a:ext cx="9144000" cy="8382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8288000" y="-914400"/>
            <a:ext cx="9144000" cy="8382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27432000" cy="907198"/>
          </a:xfrm>
          <a:prstGeom prst="rect">
            <a:avLst/>
          </a:prstGeom>
          <a:solidFill>
            <a:srgbClr val="30303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44000" y="0"/>
            <a:ext cx="914400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3000" y="2856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small" dirty="0" smtClean="0">
                <a:solidFill>
                  <a:schemeClr val="bg1"/>
                </a:solidFill>
                <a:latin typeface="+mj-lt"/>
              </a:rPr>
              <a:t>George M. </a:t>
            </a:r>
            <a:r>
              <a:rPr lang="en-US" sz="2000" cap="small" dirty="0" err="1" smtClean="0">
                <a:solidFill>
                  <a:schemeClr val="bg1"/>
                </a:solidFill>
                <a:latin typeface="+mj-lt"/>
              </a:rPr>
              <a:t>Andonie</a:t>
            </a:r>
            <a:r>
              <a:rPr lang="en-US" sz="2000" cap="small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│ Construction Option</a:t>
            </a:r>
            <a:endParaRPr lang="en-US" sz="2000" cap="sm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354800" y="762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cap="small" dirty="0" err="1" smtClean="0">
                <a:solidFill>
                  <a:schemeClr val="bg1"/>
                </a:solidFill>
              </a:rPr>
              <a:t>Geisinger</a:t>
            </a:r>
            <a:r>
              <a:rPr lang="en-US" sz="2400" cap="small" dirty="0" smtClean="0">
                <a:solidFill>
                  <a:schemeClr val="bg1"/>
                </a:solidFill>
              </a:rPr>
              <a:t> Grays Woods </a:t>
            </a:r>
          </a:p>
          <a:p>
            <a:pPr algn="r"/>
            <a:r>
              <a:rPr lang="en-US" sz="2400" cap="small" dirty="0" smtClean="0">
                <a:solidFill>
                  <a:schemeClr val="bg1"/>
                </a:solidFill>
              </a:rPr>
              <a:t>Ambulatory Care Campus – Phase II</a:t>
            </a:r>
          </a:p>
        </p:txBody>
      </p:sp>
      <p:pic>
        <p:nvPicPr>
          <p:cNvPr id="21" name="Picture 2" descr="E:\Thesis (USB)\CPEP Assignments\Abstract\Cover Pi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087" y="76200"/>
            <a:ext cx="1879713" cy="934652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52400" y="228600"/>
            <a:ext cx="1240631" cy="576262"/>
            <a:chOff x="54769" y="76200"/>
            <a:chExt cx="1240631" cy="576262"/>
          </a:xfrm>
        </p:grpSpPr>
        <p:pic>
          <p:nvPicPr>
            <p:cNvPr id="23" name="Picture 2" descr="http://water.engr.psu.edu/wagener/Pictures/PennState001.gif"/>
            <p:cNvPicPr>
              <a:picLocks noChangeAspect="1" noChangeArrowheads="1"/>
            </p:cNvPicPr>
            <p:nvPr/>
          </p:nvPicPr>
          <p:blipFill rotWithShape="1"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465"/>
            <a:stretch/>
          </p:blipFill>
          <p:spPr bwMode="auto">
            <a:xfrm>
              <a:off x="54769" y="76200"/>
              <a:ext cx="921861" cy="216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V:\Desktop\pennstate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67"/>
            <a:stretch/>
          </p:blipFill>
          <p:spPr bwMode="auto">
            <a:xfrm>
              <a:off x="76200" y="293003"/>
              <a:ext cx="1219200" cy="359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5" name="Straight Connector 24"/>
          <p:cNvCxnSpPr/>
          <p:nvPr/>
        </p:nvCxnSpPr>
        <p:spPr>
          <a:xfrm>
            <a:off x="9144000" y="-163513"/>
            <a:ext cx="0" cy="1154113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288000" y="-152400"/>
            <a:ext cx="0" cy="1154113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6424578"/>
            <a:ext cx="27432000" cy="43342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3"/>
          <p:cNvSpPr txBox="1">
            <a:spLocks/>
          </p:cNvSpPr>
          <p:nvPr/>
        </p:nvSpPr>
        <p:spPr>
          <a:xfrm>
            <a:off x="4038600" y="6096000"/>
            <a:ext cx="23393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April 16, 2014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4495800" y="990600"/>
            <a:ext cx="4267200" cy="77251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600" b="1" u="sng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Outline: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Introduction</a:t>
            </a:r>
            <a:endParaRPr lang="en-US" sz="1500" cap="small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Project Overview</a:t>
            </a:r>
          </a:p>
          <a:p>
            <a:pPr>
              <a:spcAft>
                <a:spcPts val="1200"/>
              </a:spcAft>
            </a:pPr>
            <a:r>
              <a:rPr lang="en-US" sz="1500" b="1" cap="small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Analysis #1: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In-Place vs. Virtual Mockups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Development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Virtual Mockup Implementation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IV. Analysis #2: Façade Prefabrication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 vs. Prefabricated Façade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Schedule, Cost &amp; Site Logistics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Analysis #3: Revaluating Composite Slab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Lightweight vs. Normal Concrete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Breadth Analysis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Impacts</a:t>
            </a:r>
          </a:p>
          <a:p>
            <a:pPr lvl="1"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</a:t>
            </a:r>
            <a:r>
              <a:rPr lang="en-US" sz="15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VI. Final Recommendations</a:t>
            </a:r>
          </a:p>
          <a:p>
            <a:pPr>
              <a:spcAft>
                <a:spcPts val="1200"/>
              </a:spcAft>
            </a:pPr>
            <a:r>
              <a:rPr lang="en-US" sz="15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VII. Acknowledgements</a:t>
            </a:r>
            <a:endParaRPr lang="en-US" sz="1500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0" y="990600"/>
            <a:ext cx="4267200" cy="5858399"/>
            <a:chOff x="0" y="990600"/>
            <a:chExt cx="4267200" cy="5858399"/>
          </a:xfrm>
        </p:grpSpPr>
        <p:sp>
          <p:nvSpPr>
            <p:cNvPr id="31" name="Rectangle 30"/>
            <p:cNvSpPr/>
            <p:nvPr/>
          </p:nvSpPr>
          <p:spPr>
            <a:xfrm>
              <a:off x="5862" y="990600"/>
              <a:ext cx="3880338" cy="54102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0" y="990600"/>
              <a:ext cx="4267200" cy="58583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1600" b="1" u="sng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Presentation Outline: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I. Introduction</a:t>
              </a:r>
              <a:endParaRPr lang="en-US" sz="16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II. Project Overview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Analysis #1: Virtual Mockups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b="1" cap="small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IV</a:t>
              </a:r>
              <a:r>
                <a:rPr lang="en-US" sz="1600" b="1" cap="small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Analysis #2: Façade Prefabrication</a:t>
              </a:r>
            </a:p>
            <a:p>
              <a:pPr lvl="1">
                <a:spcAft>
                  <a:spcPts val="1200"/>
                </a:spcAft>
              </a:pPr>
              <a:r>
                <a:rPr lang="en-US" sz="15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Current vs. Prefabricated Façade</a:t>
              </a:r>
            </a:p>
            <a:p>
              <a:pPr lvl="1">
                <a:spcAft>
                  <a:spcPts val="1200"/>
                </a:spcAft>
              </a:pPr>
              <a:r>
                <a:rPr lang="en-US" sz="15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Panel Design</a:t>
              </a:r>
            </a:p>
            <a:p>
              <a:pPr lvl="1">
                <a:spcAft>
                  <a:spcPts val="1200"/>
                </a:spcAft>
              </a:pPr>
              <a:r>
                <a:rPr lang="en-US" sz="15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Mechanical Breadth Analysis</a:t>
              </a:r>
            </a:p>
            <a:p>
              <a:pPr lvl="1">
                <a:spcAft>
                  <a:spcPts val="1200"/>
                </a:spcAft>
              </a:pPr>
              <a:r>
                <a:rPr lang="en-US" sz="1500" cap="small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Panel Implementation</a:t>
              </a:r>
            </a:p>
            <a:p>
              <a:pPr lvl="1">
                <a:spcAft>
                  <a:spcPts val="1200"/>
                </a:spcAft>
              </a:pPr>
              <a:r>
                <a:rPr lang="en-US" sz="15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Conclusion &amp; Recommendations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Analysis #3: Revaluating Comp. Slab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VI. Final Recommendations</a:t>
              </a:r>
            </a:p>
            <a:p>
              <a:pPr>
                <a:lnSpc>
                  <a:spcPct val="114000"/>
                </a:lnSpc>
                <a:spcAft>
                  <a:spcPts val="1200"/>
                </a:spcAft>
              </a:pPr>
              <a:r>
                <a:rPr lang="en-US" sz="1600" cap="smal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VII. Acknowledgements</a:t>
              </a:r>
            </a:p>
            <a:p>
              <a:pPr>
                <a:spcAft>
                  <a:spcPts val="1800"/>
                </a:spcAft>
              </a:pPr>
              <a:endParaRPr lang="en-US" sz="1600" cap="small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0" y="9906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6400800"/>
            <a:ext cx="2743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44"/>
          <p:cNvSpPr>
            <a:spLocks noGrp="1"/>
          </p:cNvSpPr>
          <p:nvPr>
            <p:ph idx="1"/>
          </p:nvPr>
        </p:nvSpPr>
        <p:spPr>
          <a:xfrm>
            <a:off x="9144000" y="1427685"/>
            <a:ext cx="9144000" cy="4407408"/>
          </a:xfrm>
        </p:spPr>
        <p:txBody>
          <a:bodyPr>
            <a:normAutofit/>
          </a:bodyPr>
          <a:lstStyle/>
          <a:p>
            <a:pPr algn="ctr"/>
            <a:endParaRPr lang="en-US" sz="3200" dirty="0"/>
          </a:p>
          <a:p>
            <a:pPr marL="45720" indent="0" algn="ctr">
              <a:buNone/>
            </a:pPr>
            <a:endParaRPr lang="en-US" sz="3200" b="1" dirty="0" smtClean="0"/>
          </a:p>
          <a:p>
            <a:pPr marL="45720" indent="0" algn="ctr">
              <a:buNone/>
            </a:pPr>
            <a:r>
              <a:rPr lang="en-US" sz="3200" b="1" u="sng" dirty="0" smtClean="0"/>
              <a:t>Analysis #2</a:t>
            </a:r>
          </a:p>
          <a:p>
            <a:pPr marL="45720" indent="0" algn="ctr">
              <a:buNone/>
            </a:pPr>
            <a:r>
              <a:rPr lang="en-US" sz="3200" dirty="0" smtClean="0"/>
              <a:t>Brick Façade Prefabrication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2705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4812</TotalTime>
  <Words>5167</Words>
  <Application>Microsoft Office PowerPoint</Application>
  <PresentationFormat>Custom</PresentationFormat>
  <Paragraphs>1388</Paragraphs>
  <Slides>21</Slides>
  <Notes>21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Grid</vt:lpstr>
      <vt:lpstr>Acrobat Document</vt:lpstr>
      <vt:lpstr>Geisinger Gray’s Woods   AMbulatory Care Campus - Phase 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PSUAE</dc:creator>
  <cp:lastModifiedBy>PSUAE</cp:lastModifiedBy>
  <cp:revision>410</cp:revision>
  <cp:lastPrinted>2013-09-16T07:28:01Z</cp:lastPrinted>
  <dcterms:created xsi:type="dcterms:W3CDTF">2013-09-09T23:16:49Z</dcterms:created>
  <dcterms:modified xsi:type="dcterms:W3CDTF">2014-04-16T23:34:03Z</dcterms:modified>
</cp:coreProperties>
</file>